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8" r:id="rId10"/>
    <p:sldId id="267" r:id="rId11"/>
    <p:sldId id="266" r:id="rId12"/>
    <p:sldId id="269" r:id="rId13"/>
    <p:sldId id="270" r:id="rId14"/>
    <p:sldId id="272" r:id="rId15"/>
    <p:sldId id="271" r:id="rId16"/>
    <p:sldId id="273" r:id="rId1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365F"/>
    <a:srgbClr val="497DAB"/>
    <a:srgbClr val="CCDFE4"/>
    <a:srgbClr val="A8D3E4"/>
    <a:srgbClr val="1E2153"/>
    <a:srgbClr val="002C39"/>
    <a:srgbClr val="013F51"/>
    <a:srgbClr val="2D367F"/>
    <a:srgbClr val="FFFBB2"/>
    <a:srgbClr val="F196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07"/>
    <p:restoredTop sz="94690"/>
  </p:normalViewPr>
  <p:slideViewPr>
    <p:cSldViewPr snapToGrid="0">
      <p:cViewPr varScale="1">
        <p:scale>
          <a:sx n="146" d="100"/>
          <a:sy n="146" d="100"/>
        </p:scale>
        <p:origin x="272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png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F27528-5225-3344-B335-F0ED32F4D75C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CBC62-6EE9-A342-B448-6510D8A45F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0415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7CBC62-6EE9-A342-B448-6510D8A45F7E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6441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7CBC62-6EE9-A342-B448-6510D8A45F7E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43625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7CBC62-6EE9-A342-B448-6510D8A45F7E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26586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7CBC62-6EE9-A342-B448-6510D8A45F7E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1136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7CBC62-6EE9-A342-B448-6510D8A45F7E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1770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F3224-23D4-54EC-B876-2FC8B09653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AD89FB-9EC0-CBC5-DB41-DBD009DAD7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BBC83-DD0E-D6CB-A5E2-4CC00F150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34503-0D9D-39A4-B8EC-E7C81BBC5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D305E-92F5-F194-7B50-DED076448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06427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FE24D-947E-3BFB-9401-11BB77B71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971B54-C63B-FD54-A73A-A100495B5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908B5-7635-1964-2DFB-69F6BC6F3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C024E-DB59-20A9-F361-94D542CD6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8AC2A-F84A-9692-2AD3-87B22B8C7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2769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A5BE08-2632-FECE-C6A7-0FB4F345C7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30FD7-2120-A065-ECE5-941EB253F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ACB08-8B37-F3FD-D0ED-2B9EE010B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2DBC4-0522-858A-F621-CDD993EC4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3B8FC-1A0C-8CDF-6EE5-95F29F6C8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73237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6D205-3D26-DD82-BEE6-15F743700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66528-B4A9-0108-E7A4-77B692B6E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AB1EC-FC03-4178-3FA2-F18262D0C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E2C8B-E9D3-D776-E407-25CDD5E29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3B1A5-5194-25C7-B641-B1F40A67F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48921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8B2D7-09D0-407F-68C3-7822400DE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78F7AC-62C6-C81B-0124-4726AA9B7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475CF-F655-2FC0-8F04-6D3B3F2DB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70667-F8DB-C9AA-28BE-D9A9BDA4A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B2D78-767F-AB24-43E0-75C17BFF7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98123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C4F9D-4C21-167E-2368-2731B3B03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C839E-4472-6D71-8FCE-8918CFA013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AEAA1-0FAC-2FA5-E2A7-7E669FF52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0EE2DF-1D5A-5BAF-78BA-6A313D76B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F413B1-7671-952D-144B-02624C840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01058-A47E-D99A-4697-1F6798854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94286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0B473-99C2-AA33-58B8-521569726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01E60A-F54C-26DC-2F1E-9E7193464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B7C20-F84A-A323-5C16-5BB98FB0A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ACC7AE-7070-0270-59D7-D684FD4E91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73125-598F-BD52-D101-F0341AE638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B01659-37CC-A4CC-3215-9457AADE7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B7C48-BD59-DA12-0D5A-7DAD255B9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04A459-CEFE-37C4-159B-918A91C5B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15648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A6E4D-DECF-27F3-A7FC-A9CA95EE0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3DA02B-C53C-E6E6-8F85-FDD8DDEA4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DB20DC-9A5F-9571-F939-BEBF04D73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A37B6-2490-FD1E-963E-B374814B8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02204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E9CD78-E56D-F637-1477-FDE6202A5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BB45D3-C891-F438-3DFE-016EEEF9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AB341-E370-FBBA-B874-7099275D8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67488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5642-685D-DA56-12BB-66C307182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A2848-F0B6-99B3-0869-B82693A93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420BD-CFE7-2F1D-8FA4-452AE7F3C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34E163-C71B-A513-A84C-6D4C3631C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0914B-2747-8407-748A-B78BC54AA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45802-B543-83E0-3E2B-F6D774AC3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82200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7AE89-FFB0-1B7A-54BC-503B77D86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982463-CC11-0713-4598-7FC59AD105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FAC71-8FB5-A82C-D4F0-1F9B02F82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003F41-7437-1DF9-1DDC-0F3F056CE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819887-B812-DBDA-9AAC-524326DE4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6CFB9-1593-B9D9-ADF1-0A285B6CE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430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1A8069-ECF4-DAC5-ABAA-DB268A842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F9560B-46C7-C111-C7CB-2742865ED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57F3A-92F2-0416-0F5C-023ADC93D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934210-4D63-F34F-848C-3E494D2ECB3F}" type="datetimeFigureOut">
              <a:rPr lang="en-NL" smtClean="0"/>
              <a:t>07/07/2024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D94B7-1BE6-5556-D4D1-99443F45FA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A942A-7451-7562-42CB-54C750C64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FF29FA-764B-CC4B-B205-40DBAD5280D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8044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2AD64-8D36-1F53-1569-265155A4F0E0}"/>
              </a:ext>
            </a:extLst>
          </p:cNvPr>
          <p:cNvSpPr txBox="1">
            <a:spLocks/>
          </p:cNvSpPr>
          <p:nvPr/>
        </p:nvSpPr>
        <p:spPr>
          <a:xfrm>
            <a:off x="556272" y="1640481"/>
            <a:ext cx="4883447" cy="1446612"/>
          </a:xfrm>
          <a:prstGeom prst="rect">
            <a:avLst/>
          </a:prstGeo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 sz="5400" b="1">
                <a:solidFill>
                  <a:srgbClr val="002C39"/>
                </a:solidFill>
              </a:rPr>
              <a:t>Event Sourcing</a:t>
            </a:r>
            <a:br>
              <a:rPr lang="en-NL" sz="5400"/>
            </a:br>
            <a:r>
              <a:rPr lang="en-NL" sz="3200">
                <a:solidFill>
                  <a:srgbClr val="013F51"/>
                </a:solidFill>
              </a:rPr>
              <a:t>From The Ground Up</a:t>
            </a:r>
            <a:endParaRPr lang="en-NL" sz="5400">
              <a:solidFill>
                <a:srgbClr val="013F5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C430A-AA03-6A32-948D-90F99CB58DA2}"/>
              </a:ext>
            </a:extLst>
          </p:cNvPr>
          <p:cNvSpPr txBox="1">
            <a:spLocks/>
          </p:cNvSpPr>
          <p:nvPr/>
        </p:nvSpPr>
        <p:spPr>
          <a:xfrm>
            <a:off x="556272" y="4798423"/>
            <a:ext cx="4883446" cy="175913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L" sz="2000" b="1" dirty="0">
                <a:solidFill>
                  <a:srgbClr val="002C39"/>
                </a:solidFill>
              </a:rPr>
              <a:t>Ravi Selker &amp; Sebastiaan Zeeff</a:t>
            </a:r>
          </a:p>
          <a:p>
            <a:pPr marL="0" indent="0">
              <a:buNone/>
            </a:pPr>
            <a:r>
              <a:rPr lang="en-NL" sz="1800" i="1" dirty="0">
                <a:solidFill>
                  <a:srgbClr val="013F51"/>
                </a:solidFill>
              </a:rPr>
              <a:t>EuroPython 2024</a:t>
            </a:r>
          </a:p>
        </p:txBody>
      </p:sp>
      <p:pic>
        <p:nvPicPr>
          <p:cNvPr id="4" name="Picture 3" descr="A group of people around a board game&#10;&#10;Description automatically generated">
            <a:extLst>
              <a:ext uri="{FF2B5EF4-FFF2-40B4-BE49-F238E27FC236}">
                <a16:creationId xmlns:a16="http://schemas.microsoft.com/office/drawing/2014/main" id="{9D777459-6BAC-54CF-8DE9-5D28A8C2FF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23507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D3255-A9FF-09A0-84A2-593509966CFA}"/>
              </a:ext>
            </a:extLst>
          </p:cNvPr>
          <p:cNvSpPr txBox="1">
            <a:spLocks/>
          </p:cNvSpPr>
          <p:nvPr/>
        </p:nvSpPr>
        <p:spPr>
          <a:xfrm>
            <a:off x="1426527" y="540000"/>
            <a:ext cx="9338946" cy="9000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sz="5400" b="1">
                <a:solidFill>
                  <a:srgbClr val="1E2153"/>
                </a:solidFill>
              </a:rPr>
              <a:t>Exercise 1: Starting The Game</a:t>
            </a:r>
            <a:endParaRPr lang="en-NL" sz="5400">
              <a:solidFill>
                <a:srgbClr val="1E2153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ADBA829-06D7-0212-C12B-B63F0055EDE3}"/>
              </a:ext>
            </a:extLst>
          </p:cNvPr>
          <p:cNvGrpSpPr/>
          <p:nvPr/>
        </p:nvGrpSpPr>
        <p:grpSpPr>
          <a:xfrm>
            <a:off x="377952" y="6007608"/>
            <a:ext cx="11436096" cy="678164"/>
            <a:chOff x="377952" y="6172200"/>
            <a:chExt cx="11436096" cy="67816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DBDD677-F45A-5B09-3F4D-1DAD554282F2}"/>
                </a:ext>
              </a:extLst>
            </p:cNvPr>
            <p:cNvSpPr txBox="1"/>
            <p:nvPr/>
          </p:nvSpPr>
          <p:spPr>
            <a:xfrm>
              <a:off x="377952" y="6327144"/>
              <a:ext cx="1143609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>
                  <a:solidFill>
                    <a:srgbClr val="1E2153"/>
                  </a:solidFill>
                </a:rPr>
                <a:t>https://</a:t>
              </a:r>
              <a:r>
                <a:rPr lang="en-GB" sz="2800" err="1">
                  <a:solidFill>
                    <a:srgbClr val="1E2153"/>
                  </a:solidFill>
                </a:rPr>
                <a:t>github.com</a:t>
              </a:r>
              <a:r>
                <a:rPr lang="en-GB" sz="2800">
                  <a:solidFill>
                    <a:srgbClr val="1E2153"/>
                  </a:solidFill>
                </a:rPr>
                <a:t>/</a:t>
              </a:r>
              <a:r>
                <a:rPr lang="en-GB" sz="2800" err="1">
                  <a:solidFill>
                    <a:srgbClr val="1E2153"/>
                  </a:solidFill>
                </a:rPr>
                <a:t>Ordina</a:t>
              </a:r>
              <a:r>
                <a:rPr lang="en-GB" sz="2800">
                  <a:solidFill>
                    <a:srgbClr val="1E2153"/>
                  </a:solidFill>
                </a:rPr>
                <a:t>-Group/python-event-sourcing-tutorial</a:t>
              </a:r>
              <a:endParaRPr lang="en-NL" sz="2800">
                <a:solidFill>
                  <a:srgbClr val="1E2153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80DBA0BF-0726-E29B-1CB2-D47318A91AEA}"/>
                </a:ext>
              </a:extLst>
            </p:cNvPr>
            <p:cNvCxnSpPr>
              <a:cxnSpLocks/>
            </p:cNvCxnSpPr>
            <p:nvPr/>
          </p:nvCxnSpPr>
          <p:spPr>
            <a:xfrm>
              <a:off x="586740" y="6172200"/>
              <a:ext cx="11018520" cy="0"/>
            </a:xfrm>
            <a:prstGeom prst="line">
              <a:avLst/>
            </a:prstGeom>
            <a:ln>
              <a:solidFill>
                <a:srgbClr val="002C39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77B70D7-62A6-8614-DF2D-6EE5899D64A6}"/>
              </a:ext>
            </a:extLst>
          </p:cNvPr>
          <p:cNvSpPr txBox="1"/>
          <p:nvPr/>
        </p:nvSpPr>
        <p:spPr>
          <a:xfrm>
            <a:off x="1188720" y="1990597"/>
            <a:ext cx="98145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NL" sz="2400">
                <a:solidFill>
                  <a:srgbClr val="1E2153"/>
                </a:solidFill>
              </a:rPr>
              <a:t>Switch to branch </a:t>
            </a:r>
            <a:r>
              <a:rPr lang="en-GB" sz="2400" b="1">
                <a:solidFill>
                  <a:srgbClr val="1E2153"/>
                </a:solidFill>
              </a:rPr>
              <a:t>01-exercise-start-game</a:t>
            </a:r>
            <a:r>
              <a:rPr lang="en-NL" sz="2400" b="1">
                <a:solidFill>
                  <a:srgbClr val="1E2153"/>
                </a:solidFill>
              </a:rPr>
              <a:t> 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NL" sz="2400">
                <a:solidFill>
                  <a:srgbClr val="1E2153"/>
                </a:solidFill>
              </a:rPr>
              <a:t>Follow the exercise at </a:t>
            </a:r>
            <a:r>
              <a:rPr lang="en-GB" sz="2400" b="1">
                <a:solidFill>
                  <a:srgbClr val="1E2153"/>
                </a:solidFill>
              </a:rPr>
              <a:t>exercises/exercise-01-start-game.md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1E2153"/>
                </a:solidFill>
              </a:rPr>
              <a:t>We’ll discuss our solution at </a:t>
            </a:r>
            <a:r>
              <a:rPr lang="en-GB" sz="2400" b="1">
                <a:solidFill>
                  <a:srgbClr val="1E2153"/>
                </a:solidFill>
              </a:rPr>
              <a:t>10:50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 b="1">
                <a:solidFill>
                  <a:srgbClr val="1E2153"/>
                </a:solidFill>
              </a:rPr>
              <a:t>Feel free to ask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b="1">
              <a:solidFill>
                <a:srgbClr val="1E21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096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nake on top of a book and a cup of coffee&#10;&#10;Description automatically generated">
            <a:extLst>
              <a:ext uri="{FF2B5EF4-FFF2-40B4-BE49-F238E27FC236}">
                <a16:creationId xmlns:a16="http://schemas.microsoft.com/office/drawing/2014/main" id="{E3AC88E7-0F39-D2EC-86F8-BDD27CABF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0648" y="634859"/>
            <a:ext cx="4870704" cy="48707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B9FCF66-F6A5-7A2F-26C0-A328DA77A1A3}"/>
              </a:ext>
            </a:extLst>
          </p:cNvPr>
          <p:cNvSpPr txBox="1">
            <a:spLocks/>
          </p:cNvSpPr>
          <p:nvPr/>
        </p:nvSpPr>
        <p:spPr>
          <a:xfrm>
            <a:off x="1938591" y="5670218"/>
            <a:ext cx="8314818" cy="9000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b="1">
                <a:solidFill>
                  <a:srgbClr val="1E2153"/>
                </a:solidFill>
              </a:rPr>
              <a:t>Coffee Break until 11:15</a:t>
            </a:r>
          </a:p>
        </p:txBody>
      </p:sp>
    </p:spTree>
    <p:extLst>
      <p:ext uri="{BB962C8B-B14F-4D97-AF65-F5344CB8AC3E}">
        <p14:creationId xmlns:p14="http://schemas.microsoft.com/office/powerpoint/2010/main" val="3566146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D3255-A9FF-09A0-84A2-593509966CFA}"/>
              </a:ext>
            </a:extLst>
          </p:cNvPr>
          <p:cNvSpPr txBox="1">
            <a:spLocks/>
          </p:cNvSpPr>
          <p:nvPr/>
        </p:nvSpPr>
        <p:spPr>
          <a:xfrm>
            <a:off x="1426527" y="540000"/>
            <a:ext cx="9338946" cy="9000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sz="5400" b="1">
                <a:solidFill>
                  <a:srgbClr val="1E2153"/>
                </a:solidFill>
              </a:rPr>
              <a:t>Exercise 2: Playing The Game</a:t>
            </a:r>
            <a:endParaRPr lang="en-NL" sz="5400">
              <a:solidFill>
                <a:srgbClr val="1E2153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ADBA829-06D7-0212-C12B-B63F0055EDE3}"/>
              </a:ext>
            </a:extLst>
          </p:cNvPr>
          <p:cNvGrpSpPr/>
          <p:nvPr/>
        </p:nvGrpSpPr>
        <p:grpSpPr>
          <a:xfrm>
            <a:off x="377952" y="6007608"/>
            <a:ext cx="11436096" cy="678164"/>
            <a:chOff x="377952" y="6172200"/>
            <a:chExt cx="11436096" cy="67816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DBDD677-F45A-5B09-3F4D-1DAD554282F2}"/>
                </a:ext>
              </a:extLst>
            </p:cNvPr>
            <p:cNvSpPr txBox="1"/>
            <p:nvPr/>
          </p:nvSpPr>
          <p:spPr>
            <a:xfrm>
              <a:off x="377952" y="6327144"/>
              <a:ext cx="1143609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>
                  <a:solidFill>
                    <a:srgbClr val="1E2153"/>
                  </a:solidFill>
                </a:rPr>
                <a:t>https://</a:t>
              </a:r>
              <a:r>
                <a:rPr lang="en-GB" sz="2800" err="1">
                  <a:solidFill>
                    <a:srgbClr val="1E2153"/>
                  </a:solidFill>
                </a:rPr>
                <a:t>github.com</a:t>
              </a:r>
              <a:r>
                <a:rPr lang="en-GB" sz="2800">
                  <a:solidFill>
                    <a:srgbClr val="1E2153"/>
                  </a:solidFill>
                </a:rPr>
                <a:t>/</a:t>
              </a:r>
              <a:r>
                <a:rPr lang="en-GB" sz="2800" err="1">
                  <a:solidFill>
                    <a:srgbClr val="1E2153"/>
                  </a:solidFill>
                </a:rPr>
                <a:t>Ordina</a:t>
              </a:r>
              <a:r>
                <a:rPr lang="en-GB" sz="2800">
                  <a:solidFill>
                    <a:srgbClr val="1E2153"/>
                  </a:solidFill>
                </a:rPr>
                <a:t>-Group/python-event-sourcing-tutorial</a:t>
              </a:r>
              <a:endParaRPr lang="en-NL" sz="2800">
                <a:solidFill>
                  <a:srgbClr val="1E2153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80DBA0BF-0726-E29B-1CB2-D47318A91AEA}"/>
                </a:ext>
              </a:extLst>
            </p:cNvPr>
            <p:cNvCxnSpPr>
              <a:cxnSpLocks/>
            </p:cNvCxnSpPr>
            <p:nvPr/>
          </p:nvCxnSpPr>
          <p:spPr>
            <a:xfrm>
              <a:off x="586740" y="6172200"/>
              <a:ext cx="11018520" cy="0"/>
            </a:xfrm>
            <a:prstGeom prst="line">
              <a:avLst/>
            </a:prstGeom>
            <a:ln>
              <a:solidFill>
                <a:srgbClr val="002C39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77B70D7-62A6-8614-DF2D-6EE5899D64A6}"/>
              </a:ext>
            </a:extLst>
          </p:cNvPr>
          <p:cNvSpPr txBox="1"/>
          <p:nvPr/>
        </p:nvSpPr>
        <p:spPr>
          <a:xfrm>
            <a:off x="1188720" y="1990597"/>
            <a:ext cx="98145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NL" sz="2400">
                <a:solidFill>
                  <a:srgbClr val="1E2153"/>
                </a:solidFill>
              </a:rPr>
              <a:t>Switch to branch </a:t>
            </a:r>
            <a:r>
              <a:rPr lang="en-GB" sz="2400" b="1">
                <a:solidFill>
                  <a:srgbClr val="1E2153"/>
                </a:solidFill>
              </a:rPr>
              <a:t>02-exercise-play-the-game</a:t>
            </a:r>
            <a:endParaRPr lang="en-NL" sz="2400" b="1">
              <a:solidFill>
                <a:srgbClr val="1E2153"/>
              </a:solidFill>
            </a:endParaRP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NL" sz="2400">
                <a:solidFill>
                  <a:srgbClr val="1E2153"/>
                </a:solidFill>
              </a:rPr>
              <a:t>Follow the exercise at </a:t>
            </a:r>
            <a:r>
              <a:rPr lang="en-GB" sz="2400" b="1">
                <a:solidFill>
                  <a:srgbClr val="1E2153"/>
                </a:solidFill>
              </a:rPr>
              <a:t>exercises/exercise-02-play-the-game.md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1E2153"/>
                </a:solidFill>
              </a:rPr>
              <a:t>We’ll discuss our solution at </a:t>
            </a:r>
            <a:r>
              <a:rPr lang="en-GB" sz="2400" b="1">
                <a:solidFill>
                  <a:srgbClr val="1E2153"/>
                </a:solidFill>
              </a:rPr>
              <a:t>11:50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 b="1">
                <a:solidFill>
                  <a:srgbClr val="1E2153"/>
                </a:solidFill>
              </a:rPr>
              <a:t>Feel free to ask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b="1">
              <a:solidFill>
                <a:srgbClr val="1E21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993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D3255-A9FF-09A0-84A2-593509966CFA}"/>
              </a:ext>
            </a:extLst>
          </p:cNvPr>
          <p:cNvSpPr txBox="1">
            <a:spLocks/>
          </p:cNvSpPr>
          <p:nvPr/>
        </p:nvSpPr>
        <p:spPr>
          <a:xfrm>
            <a:off x="1426527" y="540000"/>
            <a:ext cx="9338946" cy="9000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sz="5400" b="1">
                <a:solidFill>
                  <a:srgbClr val="1E2153"/>
                </a:solidFill>
              </a:rPr>
              <a:t>Exercise 3: Persisting Events</a:t>
            </a:r>
            <a:endParaRPr lang="en-NL" sz="5400">
              <a:solidFill>
                <a:srgbClr val="1E2153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ADBA829-06D7-0212-C12B-B63F0055EDE3}"/>
              </a:ext>
            </a:extLst>
          </p:cNvPr>
          <p:cNvGrpSpPr/>
          <p:nvPr/>
        </p:nvGrpSpPr>
        <p:grpSpPr>
          <a:xfrm>
            <a:off x="377952" y="6007608"/>
            <a:ext cx="11436096" cy="678164"/>
            <a:chOff x="377952" y="6172200"/>
            <a:chExt cx="11436096" cy="67816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DBDD677-F45A-5B09-3F4D-1DAD554282F2}"/>
                </a:ext>
              </a:extLst>
            </p:cNvPr>
            <p:cNvSpPr txBox="1"/>
            <p:nvPr/>
          </p:nvSpPr>
          <p:spPr>
            <a:xfrm>
              <a:off x="377952" y="6327144"/>
              <a:ext cx="1143609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>
                  <a:solidFill>
                    <a:srgbClr val="1E2153"/>
                  </a:solidFill>
                </a:rPr>
                <a:t>https://</a:t>
              </a:r>
              <a:r>
                <a:rPr lang="en-GB" sz="2800" err="1">
                  <a:solidFill>
                    <a:srgbClr val="1E2153"/>
                  </a:solidFill>
                </a:rPr>
                <a:t>github.com</a:t>
              </a:r>
              <a:r>
                <a:rPr lang="en-GB" sz="2800">
                  <a:solidFill>
                    <a:srgbClr val="1E2153"/>
                  </a:solidFill>
                </a:rPr>
                <a:t>/</a:t>
              </a:r>
              <a:r>
                <a:rPr lang="en-GB" sz="2800" err="1">
                  <a:solidFill>
                    <a:srgbClr val="1E2153"/>
                  </a:solidFill>
                </a:rPr>
                <a:t>Ordina</a:t>
              </a:r>
              <a:r>
                <a:rPr lang="en-GB" sz="2800">
                  <a:solidFill>
                    <a:srgbClr val="1E2153"/>
                  </a:solidFill>
                </a:rPr>
                <a:t>-Group/python-event-sourcing-tutorial</a:t>
              </a:r>
              <a:endParaRPr lang="en-NL" sz="2800">
                <a:solidFill>
                  <a:srgbClr val="1E2153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80DBA0BF-0726-E29B-1CB2-D47318A91AEA}"/>
                </a:ext>
              </a:extLst>
            </p:cNvPr>
            <p:cNvCxnSpPr>
              <a:cxnSpLocks/>
            </p:cNvCxnSpPr>
            <p:nvPr/>
          </p:nvCxnSpPr>
          <p:spPr>
            <a:xfrm>
              <a:off x="586740" y="6172200"/>
              <a:ext cx="11018520" cy="0"/>
            </a:xfrm>
            <a:prstGeom prst="line">
              <a:avLst/>
            </a:prstGeom>
            <a:ln>
              <a:solidFill>
                <a:srgbClr val="002C39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77B70D7-62A6-8614-DF2D-6EE5899D64A6}"/>
              </a:ext>
            </a:extLst>
          </p:cNvPr>
          <p:cNvSpPr txBox="1"/>
          <p:nvPr/>
        </p:nvSpPr>
        <p:spPr>
          <a:xfrm>
            <a:off x="1188720" y="1990597"/>
            <a:ext cx="9814560" cy="40626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NL" sz="2400">
                <a:solidFill>
                  <a:srgbClr val="1E2153"/>
                </a:solidFill>
              </a:rPr>
              <a:t>Switch to branch </a:t>
            </a:r>
            <a:r>
              <a:rPr lang="en-GB" sz="2400" b="1">
                <a:solidFill>
                  <a:srgbClr val="1E2153"/>
                </a:solidFill>
              </a:rPr>
              <a:t>03-exercise-persisting-the-events</a:t>
            </a:r>
            <a:endParaRPr lang="en-NL" sz="2400" b="1">
              <a:solidFill>
                <a:srgbClr val="1E2153"/>
              </a:solidFill>
            </a:endParaRP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NL" sz="2400">
                <a:solidFill>
                  <a:srgbClr val="1E2153"/>
                </a:solidFill>
              </a:rPr>
              <a:t>Follow </a:t>
            </a:r>
            <a:r>
              <a:rPr lang="en-US" sz="2400">
                <a:solidFill>
                  <a:srgbClr val="1E2153"/>
                </a:solidFill>
                <a:ea typeface="+mn-lt"/>
                <a:cs typeface="+mn-lt"/>
              </a:rPr>
              <a:t>the exercise at </a:t>
            </a:r>
            <a:r>
              <a:rPr lang="en-GB" sz="2400" b="1">
                <a:solidFill>
                  <a:srgbClr val="1E2153"/>
                </a:solidFill>
              </a:rPr>
              <a:t>exercises/exercise-03-persisting-the-events.md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1E2153"/>
                </a:solidFill>
              </a:rPr>
              <a:t>We’ll discuss our solution at </a:t>
            </a:r>
            <a:r>
              <a:rPr lang="en-GB" sz="2400" b="1">
                <a:solidFill>
                  <a:srgbClr val="1E2153"/>
                </a:solidFill>
              </a:rPr>
              <a:t>12:30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 b="1">
                <a:solidFill>
                  <a:srgbClr val="1E2153"/>
                </a:solidFill>
              </a:rPr>
              <a:t>Feel free to ask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b="1">
              <a:solidFill>
                <a:srgbClr val="1E21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846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124CE-B215-8FC8-B4BE-9A0EB992D15F}"/>
              </a:ext>
            </a:extLst>
          </p:cNvPr>
          <p:cNvSpPr txBox="1">
            <a:spLocks/>
          </p:cNvSpPr>
          <p:nvPr/>
        </p:nvSpPr>
        <p:spPr>
          <a:xfrm>
            <a:off x="1426527" y="540000"/>
            <a:ext cx="9338946" cy="9000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sz="5400" b="1">
                <a:solidFill>
                  <a:srgbClr val="1E2153"/>
                </a:solidFill>
              </a:rPr>
              <a:t>Closing Discussion</a:t>
            </a:r>
            <a:endParaRPr lang="en-NL" sz="5400">
              <a:solidFill>
                <a:srgbClr val="1E215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5840E6-EFAE-B9CB-B38E-A1A3E47CB751}"/>
              </a:ext>
            </a:extLst>
          </p:cNvPr>
          <p:cNvSpPr txBox="1"/>
          <p:nvPr/>
        </p:nvSpPr>
        <p:spPr>
          <a:xfrm>
            <a:off x="1188720" y="1598604"/>
            <a:ext cx="9814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1E2153"/>
                </a:solidFill>
              </a:rPr>
              <a:t>When to use Event Sourcing?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1E2153"/>
                </a:solidFill>
              </a:rPr>
              <a:t>Snapshots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1E2153"/>
                </a:solidFill>
              </a:rPr>
              <a:t>Command Query Responsibility Segregation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1E2153"/>
                </a:solidFill>
              </a:rPr>
              <a:t>Mind Your Concurrency</a:t>
            </a:r>
          </a:p>
          <a:p>
            <a:pPr marL="285750" indent="-285750">
              <a:spcBef>
                <a:spcPts val="4800"/>
              </a:spcBef>
              <a:buFont typeface="Arial" panose="020B0604020202020204" pitchFamily="34" charset="0"/>
              <a:buChar char="•"/>
            </a:pPr>
            <a:r>
              <a:rPr lang="en-GB" sz="2400">
                <a:solidFill>
                  <a:srgbClr val="1E2153"/>
                </a:solidFill>
              </a:rPr>
              <a:t>Event Sourcing Python Package: https://</a:t>
            </a:r>
            <a:r>
              <a:rPr lang="en-GB" sz="2400" err="1">
                <a:solidFill>
                  <a:srgbClr val="1E2153"/>
                </a:solidFill>
              </a:rPr>
              <a:t>pypi.org</a:t>
            </a:r>
            <a:r>
              <a:rPr lang="en-GB" sz="2400">
                <a:solidFill>
                  <a:srgbClr val="1E2153"/>
                </a:solidFill>
              </a:rPr>
              <a:t>/project/</a:t>
            </a:r>
            <a:r>
              <a:rPr lang="en-GB" sz="2400" err="1">
                <a:solidFill>
                  <a:srgbClr val="1E2153"/>
                </a:solidFill>
              </a:rPr>
              <a:t>eventsourcing</a:t>
            </a:r>
            <a:r>
              <a:rPr lang="en-GB" sz="2400">
                <a:solidFill>
                  <a:srgbClr val="1E2153"/>
                </a:solidFill>
              </a:rPr>
              <a:t>/</a:t>
            </a:r>
            <a:endParaRPr lang="en-NL" b="1">
              <a:solidFill>
                <a:srgbClr val="1E21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48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CCDFE4"/>
          </a:solidFill>
          <a:ln w="12700" cap="flat" cmpd="sng" algn="ctr">
            <a:solidFill>
              <a:srgbClr val="24365F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42AD64-8D36-1F53-1569-265155A4F0E0}"/>
              </a:ext>
            </a:extLst>
          </p:cNvPr>
          <p:cNvSpPr txBox="1">
            <a:spLocks/>
          </p:cNvSpPr>
          <p:nvPr/>
        </p:nvSpPr>
        <p:spPr>
          <a:xfrm>
            <a:off x="863645" y="1252779"/>
            <a:ext cx="4007939" cy="1221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000" b="1">
                <a:solidFill>
                  <a:srgbClr val="24365F"/>
                </a:solidFill>
                <a:latin typeface="Aptos"/>
                <a:ea typeface="Calibri"/>
                <a:cs typeface="Calibri"/>
              </a:rPr>
              <a:t>First Edition</a:t>
            </a:r>
            <a:endParaRPr lang="nl-NL">
              <a:latin typeface="Aptos"/>
              <a:ea typeface="Calibr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sz="5400" b="1" kern="1200" err="1">
                <a:solidFill>
                  <a:srgbClr val="24365F"/>
                </a:solidFill>
                <a:latin typeface="Aptos"/>
                <a:ea typeface="Calibri"/>
                <a:cs typeface="Calibri"/>
              </a:rPr>
              <a:t>PyCon</a:t>
            </a:r>
            <a:r>
              <a:rPr lang="en-US" sz="5400" b="1" kern="1200">
                <a:solidFill>
                  <a:srgbClr val="24365F"/>
                </a:solidFill>
                <a:latin typeface="Aptos"/>
                <a:ea typeface="Calibri"/>
                <a:cs typeface="Calibri"/>
              </a:rPr>
              <a:t> NL</a:t>
            </a:r>
            <a:endParaRPr lang="en-US" sz="5400" b="1">
              <a:solidFill>
                <a:srgbClr val="24365F"/>
              </a:solidFill>
              <a:latin typeface="Aptos"/>
              <a:ea typeface="Calibri"/>
              <a:cs typeface="Calibri"/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1D5676BB-4F8F-2A68-8744-EEFFBA21140A}"/>
              </a:ext>
            </a:extLst>
          </p:cNvPr>
          <p:cNvSpPr txBox="1"/>
          <p:nvPr/>
        </p:nvSpPr>
        <p:spPr>
          <a:xfrm>
            <a:off x="862261" y="2887803"/>
            <a:ext cx="5053263" cy="36625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/>
            <a:r>
              <a:rPr lang="en-GB" sz="2400" baseline="0" dirty="0">
                <a:solidFill>
                  <a:srgbClr val="497DAB"/>
                </a:solidFill>
                <a:latin typeface="Aptos"/>
                <a:ea typeface="Segoe UI"/>
                <a:cs typeface="Segoe UI"/>
              </a:rPr>
              <a:t>When?</a:t>
            </a:r>
            <a:r>
              <a:rPr lang="en-US" sz="2400" dirty="0">
                <a:solidFill>
                  <a:srgbClr val="497DAB"/>
                </a:solidFill>
                <a:latin typeface="Aptos"/>
                <a:ea typeface="Segoe UI"/>
                <a:cs typeface="Segoe UI"/>
              </a:rPr>
              <a:t>​</a:t>
            </a:r>
          </a:p>
          <a:p>
            <a:pPr rtl="0"/>
            <a:r>
              <a:rPr lang="en-GB" sz="2800" b="1" baseline="0" dirty="0">
                <a:solidFill>
                  <a:srgbClr val="1E2153"/>
                </a:solidFill>
                <a:latin typeface="Aptos"/>
                <a:ea typeface="Segoe UI"/>
                <a:cs typeface="Segoe UI"/>
              </a:rPr>
              <a:t>October 10</a:t>
            </a:r>
            <a:r>
              <a:rPr lang="en-GB" sz="2800" b="1" baseline="30000" dirty="0">
                <a:solidFill>
                  <a:srgbClr val="1E2153"/>
                </a:solidFill>
                <a:latin typeface="Aptos"/>
                <a:ea typeface="Segoe UI"/>
                <a:cs typeface="Segoe UI"/>
              </a:rPr>
              <a:t>th</a:t>
            </a:r>
            <a:r>
              <a:rPr lang="en-GB" sz="2800" b="1" dirty="0">
                <a:solidFill>
                  <a:srgbClr val="1E2153"/>
                </a:solidFill>
                <a:latin typeface="Aptos"/>
                <a:ea typeface="Segoe UI"/>
                <a:cs typeface="Segoe UI"/>
              </a:rPr>
              <a:t>,</a:t>
            </a:r>
            <a:r>
              <a:rPr lang="en-GB" sz="2800" b="1" baseline="0" dirty="0">
                <a:solidFill>
                  <a:srgbClr val="1E2153"/>
                </a:solidFill>
                <a:latin typeface="Aptos"/>
                <a:ea typeface="Segoe UI"/>
                <a:cs typeface="Segoe UI"/>
              </a:rPr>
              <a:t> 2024</a:t>
            </a:r>
          </a:p>
          <a:p>
            <a:endParaRPr lang="en-GB" sz="2800" b="1" dirty="0">
              <a:solidFill>
                <a:srgbClr val="1E2153"/>
              </a:solidFill>
              <a:latin typeface="Aptos"/>
              <a:ea typeface="Segoe UI"/>
              <a:cs typeface="Segoe UI"/>
            </a:endParaRPr>
          </a:p>
          <a:p>
            <a:r>
              <a:rPr lang="en-GB" sz="2400" dirty="0">
                <a:solidFill>
                  <a:srgbClr val="497DAB"/>
                </a:solidFill>
                <a:latin typeface="Aptos"/>
                <a:ea typeface="Segoe UI"/>
                <a:cs typeface="Segoe UI"/>
              </a:rPr>
              <a:t>Where?</a:t>
            </a:r>
          </a:p>
          <a:p>
            <a:r>
              <a:rPr lang="en-GB" sz="2800" b="1" dirty="0">
                <a:solidFill>
                  <a:srgbClr val="1E2153"/>
                </a:solidFill>
                <a:latin typeface="Aptos"/>
                <a:ea typeface="Segoe UI"/>
                <a:cs typeface="Segoe UI"/>
              </a:rPr>
              <a:t>Utrecht, The Netherlands</a:t>
            </a:r>
          </a:p>
          <a:p>
            <a:endParaRPr lang="en-GB" sz="2400" b="1" dirty="0">
              <a:solidFill>
                <a:srgbClr val="1E2153"/>
              </a:solidFill>
              <a:latin typeface="Aptos"/>
              <a:ea typeface="Segoe UI"/>
              <a:cs typeface="Segoe UI"/>
            </a:endParaRPr>
          </a:p>
          <a:p>
            <a:r>
              <a:rPr lang="en-GB" sz="2400" dirty="0">
                <a:solidFill>
                  <a:srgbClr val="497DAB"/>
                </a:solidFill>
                <a:latin typeface="Aptos"/>
                <a:ea typeface="Segoe UI"/>
                <a:cs typeface="Segoe UI"/>
              </a:rPr>
              <a:t>Call for Proposals?</a:t>
            </a:r>
          </a:p>
          <a:p>
            <a:r>
              <a:rPr lang="en-GB" sz="2800" b="1" dirty="0">
                <a:solidFill>
                  <a:srgbClr val="1E2153"/>
                </a:solidFill>
                <a:latin typeface="Aptos"/>
                <a:ea typeface="Segoe UI"/>
                <a:cs typeface="Segoe UI"/>
              </a:rPr>
              <a:t>Closing July 31</a:t>
            </a:r>
            <a:r>
              <a:rPr lang="en-GB" sz="2800" b="1" baseline="30000" dirty="0">
                <a:solidFill>
                  <a:srgbClr val="1E2153"/>
                </a:solidFill>
                <a:latin typeface="Aptos"/>
                <a:ea typeface="Segoe UI"/>
                <a:cs typeface="Segoe UI"/>
              </a:rPr>
              <a:t>st</a:t>
            </a:r>
            <a:endParaRPr lang="en-GB" sz="2800" b="1" dirty="0">
              <a:solidFill>
                <a:srgbClr val="1E2153"/>
              </a:solidFill>
              <a:latin typeface="Aptos"/>
              <a:ea typeface="Segoe UI"/>
              <a:cs typeface="Segoe UI"/>
            </a:endParaRPr>
          </a:p>
          <a:p>
            <a:endParaRPr lang="en-GB" sz="2400" b="1" dirty="0">
              <a:solidFill>
                <a:srgbClr val="1E2153"/>
              </a:solidFill>
              <a:latin typeface="Aptos"/>
              <a:ea typeface="Segoe UI"/>
              <a:cs typeface="Segoe UI"/>
            </a:endParaRPr>
          </a:p>
        </p:txBody>
      </p:sp>
      <p:pic>
        <p:nvPicPr>
          <p:cNvPr id="16" name="Afbeelding 15" descr="Afbeelding met tekenfilm, tekening, Graphics, symbool&#10;&#10;Automatisch gegenereerde beschrijving">
            <a:extLst>
              <a:ext uri="{FF2B5EF4-FFF2-40B4-BE49-F238E27FC236}">
                <a16:creationId xmlns:a16="http://schemas.microsoft.com/office/drawing/2014/main" id="{E28EBA2C-A290-9D84-93D5-9E13B6138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444" y="709864"/>
            <a:ext cx="4977063" cy="4987089"/>
          </a:xfrm>
          <a:prstGeom prst="rect">
            <a:avLst/>
          </a:prstGeom>
        </p:spPr>
      </p:pic>
      <p:sp>
        <p:nvSpPr>
          <p:cNvPr id="22" name="Tekstvak 21">
            <a:extLst>
              <a:ext uri="{FF2B5EF4-FFF2-40B4-BE49-F238E27FC236}">
                <a16:creationId xmlns:a16="http://schemas.microsoft.com/office/drawing/2014/main" id="{6DA2615F-93DB-9F61-B5AE-2786AE41CF0F}"/>
              </a:ext>
            </a:extLst>
          </p:cNvPr>
          <p:cNvSpPr txBox="1"/>
          <p:nvPr/>
        </p:nvSpPr>
        <p:spPr>
          <a:xfrm>
            <a:off x="6799847" y="5215690"/>
            <a:ext cx="534001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b="1">
                <a:solidFill>
                  <a:srgbClr val="1E2153"/>
                </a:solidFill>
                <a:cs typeface="Segoe UI"/>
              </a:rPr>
              <a:t>https://pycon-nl.org</a:t>
            </a:r>
            <a:endParaRPr lang="nl-NL" sz="3600"/>
          </a:p>
        </p:txBody>
      </p:sp>
    </p:spTree>
    <p:extLst>
      <p:ext uri="{BB962C8B-B14F-4D97-AF65-F5344CB8AC3E}">
        <p14:creationId xmlns:p14="http://schemas.microsoft.com/office/powerpoint/2010/main" val="4108539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2AD64-8D36-1F53-1569-265155A4F0E0}"/>
              </a:ext>
            </a:extLst>
          </p:cNvPr>
          <p:cNvSpPr txBox="1">
            <a:spLocks/>
          </p:cNvSpPr>
          <p:nvPr/>
        </p:nvSpPr>
        <p:spPr>
          <a:xfrm>
            <a:off x="556272" y="466606"/>
            <a:ext cx="4883447" cy="1446612"/>
          </a:xfrm>
          <a:prstGeom prst="rect">
            <a:avLst/>
          </a:prstGeo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 sz="5400" b="1">
                <a:solidFill>
                  <a:srgbClr val="002C39"/>
                </a:solidFill>
              </a:rPr>
              <a:t>Event Sourcing</a:t>
            </a:r>
            <a:br>
              <a:rPr lang="en-NL" sz="5400"/>
            </a:br>
            <a:r>
              <a:rPr lang="en-NL" sz="3200">
                <a:solidFill>
                  <a:srgbClr val="013F51"/>
                </a:solidFill>
              </a:rPr>
              <a:t>From The Ground Up</a:t>
            </a:r>
            <a:endParaRPr lang="en-NL" sz="5400">
              <a:solidFill>
                <a:srgbClr val="013F5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C430A-AA03-6A32-948D-90F99CB58DA2}"/>
              </a:ext>
            </a:extLst>
          </p:cNvPr>
          <p:cNvSpPr txBox="1">
            <a:spLocks/>
          </p:cNvSpPr>
          <p:nvPr/>
        </p:nvSpPr>
        <p:spPr>
          <a:xfrm>
            <a:off x="556272" y="2859482"/>
            <a:ext cx="4883446" cy="94052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L" sz="2000" b="1">
                <a:solidFill>
                  <a:srgbClr val="002C39"/>
                </a:solidFill>
              </a:rPr>
              <a:t>Ravi Selker &amp; Sebastiaan Zeeff</a:t>
            </a:r>
          </a:p>
          <a:p>
            <a:pPr marL="0" indent="0">
              <a:buNone/>
            </a:pPr>
            <a:r>
              <a:rPr lang="en-NL" sz="1800" i="1">
                <a:solidFill>
                  <a:srgbClr val="013F51"/>
                </a:solidFill>
              </a:rPr>
              <a:t>EuroPython 2024</a:t>
            </a:r>
          </a:p>
        </p:txBody>
      </p:sp>
      <p:pic>
        <p:nvPicPr>
          <p:cNvPr id="4" name="Picture 3" descr="A group of people around a board game&#10;&#10;Description automatically generated">
            <a:extLst>
              <a:ext uri="{FF2B5EF4-FFF2-40B4-BE49-F238E27FC236}">
                <a16:creationId xmlns:a16="http://schemas.microsoft.com/office/drawing/2014/main" id="{9D777459-6BAC-54CF-8DE9-5D28A8C2FF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4463B4BA-86BC-36A4-301A-8156F8D7F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8608" y="4624424"/>
            <a:ext cx="3078480" cy="389996"/>
          </a:xfrm>
          <a:prstGeom prst="rect">
            <a:avLst/>
          </a:prstGeom>
        </p:spPr>
      </p:pic>
      <p:pic>
        <p:nvPicPr>
          <p:cNvPr id="6" name="Picture 5" descr="A picture containing logo, screenshot, graphics, text&#10;&#10;Description automatically generated">
            <a:extLst>
              <a:ext uri="{FF2B5EF4-FFF2-40B4-BE49-F238E27FC236}">
                <a16:creationId xmlns:a16="http://schemas.microsoft.com/office/drawing/2014/main" id="{D713D579-482C-1F91-0EA8-B3BA470D63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940" y="4968700"/>
            <a:ext cx="3423816" cy="171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770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426088-2FB7-1131-0B6D-F32ADC4D5BA2}"/>
              </a:ext>
            </a:extLst>
          </p:cNvPr>
          <p:cNvSpPr txBox="1"/>
          <p:nvPr/>
        </p:nvSpPr>
        <p:spPr>
          <a:xfrm>
            <a:off x="1817140" y="3282696"/>
            <a:ext cx="34187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600" b="1">
                <a:solidFill>
                  <a:srgbClr val="002C39"/>
                </a:solidFill>
              </a:rPr>
              <a:t>Ravi Selker</a:t>
            </a:r>
          </a:p>
          <a:p>
            <a:pPr algn="ctr"/>
            <a:r>
              <a:rPr lang="en-NL">
                <a:solidFill>
                  <a:srgbClr val="013F51"/>
                </a:solidFill>
              </a:rPr>
              <a:t>Sopra Steria / Ordina Pythoneers</a:t>
            </a:r>
          </a:p>
          <a:p>
            <a:pPr algn="ctr"/>
            <a:r>
              <a:rPr lang="en-NL">
                <a:solidFill>
                  <a:srgbClr val="013F51"/>
                </a:solidFill>
              </a:rPr>
              <a:t>Co-Founder Jamovi</a:t>
            </a:r>
          </a:p>
          <a:p>
            <a:pPr algn="ctr"/>
            <a:endParaRPr lang="en-NL">
              <a:solidFill>
                <a:srgbClr val="013F51"/>
              </a:solidFill>
            </a:endParaRPr>
          </a:p>
          <a:p>
            <a:pPr algn="ctr"/>
            <a:endParaRPr lang="en-NL">
              <a:solidFill>
                <a:srgbClr val="013F51"/>
              </a:solidFill>
            </a:endParaRPr>
          </a:p>
          <a:p>
            <a:pPr algn="ctr"/>
            <a:endParaRPr lang="en-NL" b="1">
              <a:solidFill>
                <a:srgbClr val="013F5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832293-433F-3513-8CE9-5E9BD33DB2BE}"/>
              </a:ext>
            </a:extLst>
          </p:cNvPr>
          <p:cNvSpPr txBox="1"/>
          <p:nvPr/>
        </p:nvSpPr>
        <p:spPr>
          <a:xfrm>
            <a:off x="6705370" y="3282696"/>
            <a:ext cx="39201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600" b="1">
                <a:solidFill>
                  <a:srgbClr val="002C39"/>
                </a:solidFill>
              </a:rPr>
              <a:t>Sebastiaan Zeeff</a:t>
            </a:r>
          </a:p>
          <a:p>
            <a:pPr algn="ctr"/>
            <a:r>
              <a:rPr lang="en-NL">
                <a:solidFill>
                  <a:srgbClr val="013F51"/>
                </a:solidFill>
              </a:rPr>
              <a:t>Sopra Steria / Ordina Pythoneers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25E8D06-470D-C5BB-8503-B1D9B726F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052" y="717404"/>
            <a:ext cx="2410968" cy="241096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71AB48-5A54-E8BB-52BD-D42072773D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5" t="2625" r="-29" b="22257"/>
          <a:stretch/>
        </p:blipFill>
        <p:spPr>
          <a:xfrm>
            <a:off x="7459980" y="717404"/>
            <a:ext cx="2410968" cy="241096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D4000CF-AF8E-E8C9-3691-CB1DDD66B0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87296" y="5498473"/>
            <a:ext cx="3078480" cy="389996"/>
          </a:xfrm>
          <a:prstGeom prst="rect">
            <a:avLst/>
          </a:prstGeom>
        </p:spPr>
      </p:pic>
      <p:pic>
        <p:nvPicPr>
          <p:cNvPr id="7" name="Picture 6" descr="A picture containing logo, screenshot, graphics, text&#10;&#10;Description automatically generated">
            <a:extLst>
              <a:ext uri="{FF2B5EF4-FFF2-40B4-BE49-F238E27FC236}">
                <a16:creationId xmlns:a16="http://schemas.microsoft.com/office/drawing/2014/main" id="{B8860811-D538-A1D0-D31B-CB681FEA62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556" y="4910328"/>
            <a:ext cx="3423816" cy="171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2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books on a table&#10;&#10;Description automatically generated">
            <a:extLst>
              <a:ext uri="{FF2B5EF4-FFF2-40B4-BE49-F238E27FC236}">
                <a16:creationId xmlns:a16="http://schemas.microsoft.com/office/drawing/2014/main" id="{5FB2F5E3-0606-9129-6529-9810E9DD7E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399"/>
                    </a14:imgEffect>
                    <a14:imgEffect>
                      <a14:saturation sat="95000"/>
                    </a14:imgEffect>
                    <a14:imgEffect>
                      <a14:brightnessContrast bright="8000" contrast="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8006" y="-49300"/>
            <a:ext cx="12441038" cy="700430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5F25D24-E864-F38A-C3FA-41F254DF6321}"/>
              </a:ext>
            </a:extLst>
          </p:cNvPr>
          <p:cNvSpPr txBox="1">
            <a:spLocks/>
          </p:cNvSpPr>
          <p:nvPr/>
        </p:nvSpPr>
        <p:spPr>
          <a:xfrm>
            <a:off x="2739333" y="540000"/>
            <a:ext cx="6786360" cy="900000"/>
          </a:xfrm>
          <a:prstGeom prst="rect">
            <a:avLst/>
          </a:prstGeom>
          <a:solidFill>
            <a:srgbClr val="D9D9D9">
              <a:alpha val="39608"/>
            </a:srgbClr>
          </a:solidFill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sz="5400" b="1">
                <a:solidFill>
                  <a:srgbClr val="002C39"/>
                </a:solidFill>
              </a:rPr>
              <a:t>Domain-Driven Design</a:t>
            </a:r>
            <a:endParaRPr lang="en-NL" sz="5400">
              <a:solidFill>
                <a:srgbClr val="01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212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C0E2D39-F1A6-700D-0CE7-8F5D1E5EBEF7}"/>
              </a:ext>
            </a:extLst>
          </p:cNvPr>
          <p:cNvGrpSpPr/>
          <p:nvPr/>
        </p:nvGrpSpPr>
        <p:grpSpPr>
          <a:xfrm>
            <a:off x="634132" y="1868375"/>
            <a:ext cx="10996761" cy="4736325"/>
            <a:chOff x="1051560" y="771095"/>
            <a:chExt cx="10996761" cy="473632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8DD003C-7155-84E5-D07F-9A2A79ABA15B}"/>
                </a:ext>
              </a:extLst>
            </p:cNvPr>
            <p:cNvSpPr txBox="1"/>
            <p:nvPr/>
          </p:nvSpPr>
          <p:spPr>
            <a:xfrm>
              <a:off x="1624881" y="771095"/>
              <a:ext cx="10423440" cy="473308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44000" tIns="144000" rIns="144000" bIns="144000" rtlCol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GB" sz="2200">
                  <a:solidFill>
                    <a:srgbClr val="9E880D"/>
                  </a:solidFill>
                  <a:effectLst/>
                </a:rPr>
                <a:t>@</a:t>
              </a:r>
              <a:r>
                <a:rPr lang="en-GB" sz="2200" err="1">
                  <a:solidFill>
                    <a:srgbClr val="9E880D"/>
                  </a:solidFill>
                  <a:effectLst/>
                </a:rPr>
                <a:t>attrs.define</a:t>
              </a:r>
              <a:br>
                <a:rPr lang="en-GB" sz="2200">
                  <a:solidFill>
                    <a:srgbClr val="9E880D"/>
                  </a:solidFill>
                  <a:effectLst/>
                </a:rPr>
              </a:br>
              <a:r>
                <a:rPr lang="en-GB" sz="2200">
                  <a:solidFill>
                    <a:srgbClr val="0033B3"/>
                  </a:solidFill>
                  <a:effectLst/>
                </a:rPr>
                <a:t>class </a:t>
              </a:r>
              <a:r>
                <a:rPr lang="en-GB" sz="2200">
                  <a:solidFill>
                    <a:srgbClr val="000000"/>
                  </a:solidFill>
                  <a:effectLst/>
                </a:rPr>
                <a:t>Order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:</a:t>
              </a:r>
              <a:br>
                <a:rPr lang="en-GB" sz="2200">
                  <a:solidFill>
                    <a:srgbClr val="080808"/>
                  </a:solidFill>
                  <a:effectLst/>
                </a:rPr>
              </a:br>
              <a:r>
                <a:rPr lang="en-GB" sz="2200">
                  <a:solidFill>
                    <a:srgbClr val="080808"/>
                  </a:solidFill>
                  <a:effectLst/>
                </a:rPr>
                <a:t>    id: </a:t>
              </a:r>
              <a:r>
                <a:rPr lang="en-GB" sz="2200" err="1">
                  <a:solidFill>
                    <a:srgbClr val="000000"/>
                  </a:solidFill>
                  <a:effectLst/>
                </a:rPr>
                <a:t>OrderId</a:t>
              </a:r>
              <a:br>
                <a:rPr lang="en-GB" sz="2200">
                  <a:solidFill>
                    <a:srgbClr val="000000"/>
                  </a:solidFill>
                  <a:effectLst/>
                </a:rPr>
              </a:br>
              <a:r>
                <a:rPr lang="en-GB" sz="2200">
                  <a:solidFill>
                    <a:srgbClr val="000000"/>
                  </a:solidFill>
                  <a:effectLst/>
                </a:rPr>
                <a:t>    </a:t>
              </a:r>
              <a:r>
                <a:rPr lang="en-GB" sz="2200" err="1">
                  <a:solidFill>
                    <a:srgbClr val="080808"/>
                  </a:solidFill>
                  <a:effectLst/>
                </a:rPr>
                <a:t>order_lines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: </a:t>
              </a:r>
              <a:r>
                <a:rPr lang="en-GB" sz="2200">
                  <a:solidFill>
                    <a:srgbClr val="000080"/>
                  </a:solidFill>
                  <a:effectLst/>
                </a:rPr>
                <a:t>list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[</a:t>
              </a:r>
              <a:r>
                <a:rPr lang="en-GB" sz="2200" err="1">
                  <a:solidFill>
                    <a:srgbClr val="080808"/>
                  </a:solidFill>
                  <a:effectLst/>
                </a:rPr>
                <a:t>LineItem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]</a:t>
              </a:r>
              <a:br>
                <a:rPr lang="en-GB" sz="2200">
                  <a:solidFill>
                    <a:srgbClr val="080808"/>
                  </a:solidFill>
                  <a:effectLst/>
                </a:rPr>
              </a:br>
              <a:br>
                <a:rPr lang="en-GB" sz="2200">
                  <a:solidFill>
                    <a:srgbClr val="080808"/>
                  </a:solidFill>
                  <a:effectLst/>
                </a:rPr>
              </a:br>
              <a:r>
                <a:rPr lang="en-GB" sz="2200">
                  <a:solidFill>
                    <a:srgbClr val="080808"/>
                  </a:solidFill>
                  <a:effectLst/>
                </a:rPr>
                <a:t>    </a:t>
              </a:r>
              <a:r>
                <a:rPr lang="en-GB" sz="2200">
                  <a:solidFill>
                    <a:srgbClr val="0033B3"/>
                  </a:solidFill>
                  <a:effectLst/>
                </a:rPr>
                <a:t>def </a:t>
              </a:r>
              <a:r>
                <a:rPr lang="en-GB" sz="2200" err="1">
                  <a:solidFill>
                    <a:srgbClr val="00627A"/>
                  </a:solidFill>
                  <a:effectLst/>
                </a:rPr>
                <a:t>add_order_line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(</a:t>
              </a:r>
              <a:r>
                <a:rPr lang="en-GB" sz="2200">
                  <a:solidFill>
                    <a:srgbClr val="94558D"/>
                  </a:solidFill>
                  <a:effectLst/>
                </a:rPr>
                <a:t>self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, </a:t>
              </a:r>
              <a:r>
                <a:rPr lang="en-GB" sz="2200" err="1">
                  <a:solidFill>
                    <a:srgbClr val="000000"/>
                  </a:solidFill>
                  <a:effectLst/>
                </a:rPr>
                <a:t>sku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: </a:t>
              </a:r>
              <a:r>
                <a:rPr lang="en-GB" sz="2200">
                  <a:solidFill>
                    <a:srgbClr val="000080"/>
                  </a:solidFill>
                  <a:effectLst/>
                </a:rPr>
                <a:t>str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, </a:t>
              </a:r>
              <a:r>
                <a:rPr lang="en-GB" sz="2200">
                  <a:solidFill>
                    <a:srgbClr val="000000"/>
                  </a:solidFill>
                  <a:effectLst/>
                </a:rPr>
                <a:t>price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: </a:t>
              </a:r>
              <a:r>
                <a:rPr lang="en-GB" sz="2200">
                  <a:solidFill>
                    <a:srgbClr val="000080"/>
                  </a:solidFill>
                  <a:effectLst/>
                </a:rPr>
                <a:t>float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, </a:t>
              </a:r>
              <a:r>
                <a:rPr lang="en-GB" sz="2200">
                  <a:solidFill>
                    <a:srgbClr val="000000"/>
                  </a:solidFill>
                  <a:effectLst/>
                </a:rPr>
                <a:t>quantity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: </a:t>
              </a:r>
              <a:r>
                <a:rPr lang="en-GB" sz="2200">
                  <a:solidFill>
                    <a:srgbClr val="000080"/>
                  </a:solidFill>
                  <a:effectLst/>
                </a:rPr>
                <a:t>int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) -&gt; </a:t>
              </a:r>
              <a:r>
                <a:rPr lang="en-GB" sz="2200">
                  <a:solidFill>
                    <a:srgbClr val="0033B3"/>
                  </a:solidFill>
                  <a:effectLst/>
                </a:rPr>
                <a:t>None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:</a:t>
              </a:r>
              <a:br>
                <a:rPr lang="en-GB" sz="2200">
                  <a:solidFill>
                    <a:srgbClr val="080808"/>
                  </a:solidFill>
                  <a:effectLst/>
                </a:rPr>
              </a:br>
              <a:r>
                <a:rPr lang="en-GB" sz="2200">
                  <a:solidFill>
                    <a:srgbClr val="080808"/>
                  </a:solidFill>
                  <a:effectLst/>
                </a:rPr>
                <a:t>        </a:t>
              </a:r>
              <a:r>
                <a:rPr lang="en-GB" sz="2200" err="1">
                  <a:solidFill>
                    <a:srgbClr val="000000"/>
                  </a:solidFill>
                  <a:effectLst/>
                </a:rPr>
                <a:t>line_item</a:t>
              </a:r>
              <a:r>
                <a:rPr lang="en-GB" sz="2200">
                  <a:solidFill>
                    <a:srgbClr val="000000"/>
                  </a:solidFill>
                  <a:effectLst/>
                </a:rPr>
                <a:t> 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= </a:t>
              </a:r>
              <a:r>
                <a:rPr lang="en-GB" sz="2200" err="1">
                  <a:solidFill>
                    <a:srgbClr val="080808"/>
                  </a:solidFill>
                  <a:effectLst/>
                </a:rPr>
                <a:t>LineItem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(</a:t>
              </a:r>
              <a:r>
                <a:rPr lang="en-GB" sz="2200" err="1">
                  <a:solidFill>
                    <a:srgbClr val="660099"/>
                  </a:solidFill>
                  <a:effectLst/>
                </a:rPr>
                <a:t>sku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=</a:t>
              </a:r>
              <a:r>
                <a:rPr lang="en-GB" sz="2200" err="1">
                  <a:solidFill>
                    <a:srgbClr val="080808"/>
                  </a:solidFill>
                  <a:effectLst/>
                </a:rPr>
                <a:t>sku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, </a:t>
              </a:r>
              <a:r>
                <a:rPr lang="en-GB" sz="2200">
                  <a:solidFill>
                    <a:srgbClr val="660099"/>
                  </a:solidFill>
                  <a:effectLst/>
                </a:rPr>
                <a:t>price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=</a:t>
              </a:r>
              <a:r>
                <a:rPr lang="en-GB" sz="2200">
                  <a:solidFill>
                    <a:srgbClr val="000000"/>
                  </a:solidFill>
                  <a:effectLst/>
                </a:rPr>
                <a:t>price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, </a:t>
              </a:r>
              <a:r>
                <a:rPr lang="en-GB" sz="2200">
                  <a:solidFill>
                    <a:srgbClr val="660099"/>
                  </a:solidFill>
                  <a:effectLst/>
                </a:rPr>
                <a:t>quantity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=</a:t>
              </a:r>
              <a:r>
                <a:rPr lang="en-GB" sz="2200">
                  <a:solidFill>
                    <a:srgbClr val="000000"/>
                  </a:solidFill>
                  <a:effectLst/>
                </a:rPr>
                <a:t>quantity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)</a:t>
              </a:r>
              <a:br>
                <a:rPr lang="en-GB" sz="2200">
                  <a:solidFill>
                    <a:srgbClr val="080808"/>
                  </a:solidFill>
                  <a:effectLst/>
                </a:rPr>
              </a:br>
              <a:r>
                <a:rPr lang="en-GB" sz="2200">
                  <a:solidFill>
                    <a:srgbClr val="080808"/>
                  </a:solidFill>
                  <a:effectLst/>
                </a:rPr>
                <a:t>        </a:t>
              </a:r>
              <a:r>
                <a:rPr lang="en-GB" sz="2200" err="1">
                  <a:solidFill>
                    <a:srgbClr val="94558D"/>
                  </a:solidFill>
                  <a:effectLst/>
                </a:rPr>
                <a:t>self</a:t>
              </a:r>
              <a:r>
                <a:rPr lang="en-GB" sz="2200" err="1">
                  <a:solidFill>
                    <a:srgbClr val="080808"/>
                  </a:solidFill>
                  <a:effectLst/>
                </a:rPr>
                <a:t>.order_lines.append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(</a:t>
              </a:r>
              <a:r>
                <a:rPr lang="en-GB" sz="2200" err="1">
                  <a:solidFill>
                    <a:srgbClr val="000000"/>
                  </a:solidFill>
                  <a:effectLst/>
                </a:rPr>
                <a:t>line_item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)</a:t>
              </a:r>
              <a:br>
                <a:rPr lang="en-GB" sz="2200">
                  <a:solidFill>
                    <a:srgbClr val="080808"/>
                  </a:solidFill>
                  <a:effectLst/>
                </a:rPr>
              </a:br>
              <a:br>
                <a:rPr lang="en-GB" sz="2200">
                  <a:solidFill>
                    <a:srgbClr val="080808"/>
                  </a:solidFill>
                  <a:effectLst/>
                </a:rPr>
              </a:br>
              <a:r>
                <a:rPr lang="en-GB" sz="2200">
                  <a:solidFill>
                    <a:srgbClr val="080808"/>
                  </a:solidFill>
                  <a:effectLst/>
                </a:rPr>
                <a:t>    </a:t>
              </a:r>
              <a:r>
                <a:rPr lang="en-GB" sz="2200">
                  <a:solidFill>
                    <a:srgbClr val="0033B3"/>
                  </a:solidFill>
                  <a:effectLst/>
                </a:rPr>
                <a:t>def </a:t>
              </a:r>
              <a:r>
                <a:rPr lang="en-GB" sz="2200" err="1">
                  <a:solidFill>
                    <a:srgbClr val="00627A"/>
                  </a:solidFill>
                  <a:effectLst/>
                </a:rPr>
                <a:t>remove_order_line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(</a:t>
              </a:r>
              <a:r>
                <a:rPr lang="en-GB" sz="2200">
                  <a:solidFill>
                    <a:srgbClr val="94558D"/>
                  </a:solidFill>
                  <a:effectLst/>
                </a:rPr>
                <a:t>self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, </a:t>
              </a:r>
              <a:r>
                <a:rPr lang="en-GB" sz="2200" err="1">
                  <a:solidFill>
                    <a:srgbClr val="000000"/>
                  </a:solidFill>
                  <a:effectLst/>
                </a:rPr>
                <a:t>item_id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: </a:t>
              </a:r>
              <a:r>
                <a:rPr lang="en-GB" sz="2200">
                  <a:solidFill>
                    <a:srgbClr val="000080"/>
                  </a:solidFill>
                  <a:effectLst/>
                </a:rPr>
                <a:t>str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) -&gt; </a:t>
              </a:r>
              <a:r>
                <a:rPr lang="en-GB" sz="2200">
                  <a:solidFill>
                    <a:srgbClr val="0033B3"/>
                  </a:solidFill>
                  <a:effectLst/>
                </a:rPr>
                <a:t>None</a:t>
              </a:r>
              <a:r>
                <a:rPr lang="en-GB" sz="2200">
                  <a:solidFill>
                    <a:srgbClr val="080808"/>
                  </a:solidFill>
                  <a:effectLst/>
                </a:rPr>
                <a:t>:</a:t>
              </a:r>
              <a:br>
                <a:rPr lang="en-GB" sz="2200">
                  <a:solidFill>
                    <a:srgbClr val="080808"/>
                  </a:solidFill>
                  <a:effectLst/>
                </a:rPr>
              </a:br>
              <a:r>
                <a:rPr lang="en-GB" sz="2200">
                  <a:solidFill>
                    <a:srgbClr val="080808"/>
                  </a:solidFill>
                  <a:effectLst/>
                </a:rPr>
                <a:t>        ...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521CBA1-C33E-99B6-D84D-6C22C76D89F3}"/>
                </a:ext>
              </a:extLst>
            </p:cNvPr>
            <p:cNvSpPr txBox="1"/>
            <p:nvPr/>
          </p:nvSpPr>
          <p:spPr>
            <a:xfrm>
              <a:off x="1051560" y="771095"/>
              <a:ext cx="573321" cy="47363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6000" tIns="144000" rIns="36000" bIns="144000" rtlCol="0">
              <a:no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  <a:effectLst/>
                </a:rPr>
                <a:t>1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</a:rPr>
                <a:t>2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  <a:effectLst/>
                </a:rPr>
                <a:t>3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</a:rPr>
                <a:t>4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  <a:effectLst/>
                </a:rPr>
                <a:t>5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</a:rPr>
                <a:t>6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  <a:effectLst/>
                </a:rPr>
                <a:t>7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</a:rPr>
                <a:t>8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  <a:effectLst/>
                </a:rPr>
                <a:t>9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  <a:effectLst/>
                </a:rPr>
                <a:t>10</a:t>
              </a:r>
            </a:p>
            <a:p>
              <a:pPr algn="r">
                <a:lnSpc>
                  <a:spcPct val="120000"/>
                </a:lnSpc>
              </a:pPr>
              <a:r>
                <a:rPr lang="en-GB" sz="2200">
                  <a:solidFill>
                    <a:schemeClr val="bg2">
                      <a:lumMod val="75000"/>
                    </a:schemeClr>
                  </a:solidFill>
                </a:rPr>
                <a:t>11</a:t>
              </a:r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FEB5E2D7-25CF-6D49-5138-6F529A5AABA1}"/>
              </a:ext>
            </a:extLst>
          </p:cNvPr>
          <p:cNvSpPr txBox="1">
            <a:spLocks/>
          </p:cNvSpPr>
          <p:nvPr/>
        </p:nvSpPr>
        <p:spPr>
          <a:xfrm>
            <a:off x="2739333" y="540000"/>
            <a:ext cx="6786360" cy="9000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sz="5400" b="1">
                <a:solidFill>
                  <a:srgbClr val="002C39"/>
                </a:solidFill>
              </a:rPr>
              <a:t>Domain Model</a:t>
            </a:r>
            <a:endParaRPr lang="en-NL" sz="5400">
              <a:solidFill>
                <a:srgbClr val="01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502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729C121-89DC-DEBD-CB27-634D4A7D9EA2}"/>
              </a:ext>
            </a:extLst>
          </p:cNvPr>
          <p:cNvSpPr txBox="1">
            <a:spLocks/>
          </p:cNvSpPr>
          <p:nvPr/>
        </p:nvSpPr>
        <p:spPr>
          <a:xfrm>
            <a:off x="2739333" y="540000"/>
            <a:ext cx="6786360" cy="9000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sz="5400" b="1">
                <a:solidFill>
                  <a:srgbClr val="002C39"/>
                </a:solidFill>
              </a:rPr>
              <a:t>Events &amp; State</a:t>
            </a:r>
            <a:endParaRPr lang="en-NL" sz="5400">
              <a:solidFill>
                <a:srgbClr val="013F51"/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2B50C5C-5385-8730-1648-C129E65B64B2}"/>
              </a:ext>
            </a:extLst>
          </p:cNvPr>
          <p:cNvGrpSpPr/>
          <p:nvPr/>
        </p:nvGrpSpPr>
        <p:grpSpPr>
          <a:xfrm>
            <a:off x="481521" y="2253267"/>
            <a:ext cx="11301984" cy="3265866"/>
            <a:chOff x="420624" y="1796067"/>
            <a:chExt cx="11301984" cy="3265866"/>
          </a:xfrm>
        </p:grpSpPr>
        <p:sp>
          <p:nvSpPr>
            <p:cNvPr id="6" name="Folded Corner 5">
              <a:extLst>
                <a:ext uri="{FF2B5EF4-FFF2-40B4-BE49-F238E27FC236}">
                  <a16:creationId xmlns:a16="http://schemas.microsoft.com/office/drawing/2014/main" id="{875E3677-A8B0-C6EE-AF7F-3D9542020DEC}"/>
                </a:ext>
              </a:extLst>
            </p:cNvPr>
            <p:cNvSpPr/>
            <p:nvPr/>
          </p:nvSpPr>
          <p:spPr>
            <a:xfrm>
              <a:off x="1669485" y="2779776"/>
              <a:ext cx="1298448" cy="1298448"/>
            </a:xfrm>
            <a:prstGeom prst="foldedCorner">
              <a:avLst/>
            </a:prstGeom>
            <a:solidFill>
              <a:srgbClr val="A0AB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Add Item</a:t>
              </a:r>
            </a:p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To Shopping Cart</a:t>
              </a:r>
            </a:p>
          </p:txBody>
        </p:sp>
        <p:sp>
          <p:nvSpPr>
            <p:cNvPr id="7" name="Folded Corner 6">
              <a:extLst>
                <a:ext uri="{FF2B5EF4-FFF2-40B4-BE49-F238E27FC236}">
                  <a16:creationId xmlns:a16="http://schemas.microsoft.com/office/drawing/2014/main" id="{3A9CC71F-D60F-6015-BA73-C0CE1161420E}"/>
                </a:ext>
              </a:extLst>
            </p:cNvPr>
            <p:cNvSpPr/>
            <p:nvPr/>
          </p:nvSpPr>
          <p:spPr>
            <a:xfrm>
              <a:off x="3081528" y="2779776"/>
              <a:ext cx="1298448" cy="1298448"/>
            </a:xfrm>
            <a:prstGeom prst="foldedCorner">
              <a:avLst/>
            </a:prstGeom>
            <a:solidFill>
              <a:srgbClr val="FC9F4B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Item Added</a:t>
              </a:r>
            </a:p>
          </p:txBody>
        </p:sp>
        <p:sp>
          <p:nvSpPr>
            <p:cNvPr id="8" name="Folded Corner 7">
              <a:extLst>
                <a:ext uri="{FF2B5EF4-FFF2-40B4-BE49-F238E27FC236}">
                  <a16:creationId xmlns:a16="http://schemas.microsoft.com/office/drawing/2014/main" id="{ECCB441E-9BB4-6455-B799-9152872D74AB}"/>
                </a:ext>
              </a:extLst>
            </p:cNvPr>
            <p:cNvSpPr/>
            <p:nvPr/>
          </p:nvSpPr>
          <p:spPr>
            <a:xfrm>
              <a:off x="7101844" y="2779776"/>
              <a:ext cx="1298448" cy="1298448"/>
            </a:xfrm>
            <a:prstGeom prst="foldedCorner">
              <a:avLst/>
            </a:prstGeom>
            <a:solidFill>
              <a:srgbClr val="F196A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Must have sufficient credit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7DF7860-1330-BC87-C46F-DB69B8BEC58A}"/>
                </a:ext>
              </a:extLst>
            </p:cNvPr>
            <p:cNvGrpSpPr/>
            <p:nvPr/>
          </p:nvGrpSpPr>
          <p:grpSpPr>
            <a:xfrm>
              <a:off x="1187492" y="3662172"/>
              <a:ext cx="832104" cy="832104"/>
              <a:chOff x="1525820" y="3612142"/>
              <a:chExt cx="832104" cy="832104"/>
            </a:xfrm>
          </p:grpSpPr>
          <p:sp>
            <p:nvSpPr>
              <p:cNvPr id="9" name="Folded Corner 8">
                <a:extLst>
                  <a:ext uri="{FF2B5EF4-FFF2-40B4-BE49-F238E27FC236}">
                    <a16:creationId xmlns:a16="http://schemas.microsoft.com/office/drawing/2014/main" id="{54F3A993-1056-DF49-CE52-68F4E2282D0C}"/>
                  </a:ext>
                </a:extLst>
              </p:cNvPr>
              <p:cNvSpPr/>
              <p:nvPr/>
            </p:nvSpPr>
            <p:spPr>
              <a:xfrm>
                <a:off x="1525820" y="3612142"/>
                <a:ext cx="832104" cy="832104"/>
              </a:xfrm>
              <a:prstGeom prst="foldedCorner">
                <a:avLst/>
              </a:prstGeom>
              <a:solidFill>
                <a:srgbClr val="FFFBB2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 sz="1100" b="1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endParaRPr lang="en-NL" sz="1100" b="1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en-NL" sz="11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Customer</a:t>
                </a:r>
              </a:p>
            </p:txBody>
          </p:sp>
          <p:pic>
            <p:nvPicPr>
              <p:cNvPr id="11" name="Graphic 10" descr="User with solid fill">
                <a:extLst>
                  <a:ext uri="{FF2B5EF4-FFF2-40B4-BE49-F238E27FC236}">
                    <a16:creationId xmlns:a16="http://schemas.microsoft.com/office/drawing/2014/main" id="{C469A1AE-366C-C303-7780-ABC4FBE6A4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84007" y="3751064"/>
                <a:ext cx="315730" cy="315730"/>
              </a:xfrm>
              <a:prstGeom prst="rect">
                <a:avLst/>
              </a:prstGeom>
            </p:spPr>
          </p:pic>
        </p:grpSp>
        <p:sp>
          <p:nvSpPr>
            <p:cNvPr id="15" name="Folded Corner 14">
              <a:extLst>
                <a:ext uri="{FF2B5EF4-FFF2-40B4-BE49-F238E27FC236}">
                  <a16:creationId xmlns:a16="http://schemas.microsoft.com/office/drawing/2014/main" id="{239E4382-D815-12C4-2785-DEEB44675757}"/>
                </a:ext>
              </a:extLst>
            </p:cNvPr>
            <p:cNvSpPr/>
            <p:nvPr/>
          </p:nvSpPr>
          <p:spPr>
            <a:xfrm>
              <a:off x="5683701" y="2779776"/>
              <a:ext cx="1298448" cy="1298448"/>
            </a:xfrm>
            <a:prstGeom prst="foldedCorner">
              <a:avLst/>
            </a:prstGeom>
            <a:solidFill>
              <a:srgbClr val="A0AB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Place Order</a:t>
              </a:r>
            </a:p>
          </p:txBody>
        </p:sp>
        <p:sp>
          <p:nvSpPr>
            <p:cNvPr id="16" name="Folded Corner 15">
              <a:extLst>
                <a:ext uri="{FF2B5EF4-FFF2-40B4-BE49-F238E27FC236}">
                  <a16:creationId xmlns:a16="http://schemas.microsoft.com/office/drawing/2014/main" id="{AD063435-C177-2C99-3A4F-419A11CB667E}"/>
                </a:ext>
              </a:extLst>
            </p:cNvPr>
            <p:cNvSpPr/>
            <p:nvPr/>
          </p:nvSpPr>
          <p:spPr>
            <a:xfrm>
              <a:off x="9248860" y="1796067"/>
              <a:ext cx="1298448" cy="1298448"/>
            </a:xfrm>
            <a:prstGeom prst="foldedCorner">
              <a:avLst/>
            </a:prstGeom>
            <a:solidFill>
              <a:srgbClr val="FC9F4B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Order Placed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135FAF8-722B-AE98-12C5-FDEB673448A2}"/>
                </a:ext>
              </a:extLst>
            </p:cNvPr>
            <p:cNvGrpSpPr/>
            <p:nvPr/>
          </p:nvGrpSpPr>
          <p:grpSpPr>
            <a:xfrm>
              <a:off x="5201708" y="3662172"/>
              <a:ext cx="832104" cy="832104"/>
              <a:chOff x="1525820" y="3612142"/>
              <a:chExt cx="832104" cy="832104"/>
            </a:xfrm>
          </p:grpSpPr>
          <p:sp>
            <p:nvSpPr>
              <p:cNvPr id="18" name="Folded Corner 17">
                <a:extLst>
                  <a:ext uri="{FF2B5EF4-FFF2-40B4-BE49-F238E27FC236}">
                    <a16:creationId xmlns:a16="http://schemas.microsoft.com/office/drawing/2014/main" id="{77D0ECD7-E4B1-6BDB-B338-1578DF7E656E}"/>
                  </a:ext>
                </a:extLst>
              </p:cNvPr>
              <p:cNvSpPr/>
              <p:nvPr/>
            </p:nvSpPr>
            <p:spPr>
              <a:xfrm>
                <a:off x="1525820" y="3612142"/>
                <a:ext cx="832104" cy="832104"/>
              </a:xfrm>
              <a:prstGeom prst="foldedCorner">
                <a:avLst/>
              </a:prstGeom>
              <a:solidFill>
                <a:srgbClr val="FFFBB2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 sz="1100" b="1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endParaRPr lang="en-NL" sz="1100" b="1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en-NL" sz="11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Customer</a:t>
                </a:r>
              </a:p>
            </p:txBody>
          </p:sp>
          <p:pic>
            <p:nvPicPr>
              <p:cNvPr id="19" name="Graphic 18" descr="User with solid fill">
                <a:extLst>
                  <a:ext uri="{FF2B5EF4-FFF2-40B4-BE49-F238E27FC236}">
                    <a16:creationId xmlns:a16="http://schemas.microsoft.com/office/drawing/2014/main" id="{4E563C42-CE3C-0B2A-61C7-F039F60E85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84007" y="3751064"/>
                <a:ext cx="315730" cy="315730"/>
              </a:xfrm>
              <a:prstGeom prst="rect">
                <a:avLst/>
              </a:prstGeom>
            </p:spPr>
          </p:pic>
        </p:grpSp>
        <p:sp>
          <p:nvSpPr>
            <p:cNvPr id="20" name="Folded Corner 19">
              <a:extLst>
                <a:ext uri="{FF2B5EF4-FFF2-40B4-BE49-F238E27FC236}">
                  <a16:creationId xmlns:a16="http://schemas.microsoft.com/office/drawing/2014/main" id="{62485066-1F67-19EA-DA6B-3E21CEAFDB61}"/>
                </a:ext>
              </a:extLst>
            </p:cNvPr>
            <p:cNvSpPr/>
            <p:nvPr/>
          </p:nvSpPr>
          <p:spPr>
            <a:xfrm>
              <a:off x="9248860" y="3763485"/>
              <a:ext cx="1298448" cy="1298448"/>
            </a:xfrm>
            <a:prstGeom prst="foldedCorner">
              <a:avLst/>
            </a:prstGeom>
            <a:solidFill>
              <a:srgbClr val="FC9F4B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Order Rejected</a:t>
              </a:r>
            </a:p>
          </p:txBody>
        </p:sp>
        <p:cxnSp>
          <p:nvCxnSpPr>
            <p:cNvPr id="25" name="Curved Connector 24">
              <a:extLst>
                <a:ext uri="{FF2B5EF4-FFF2-40B4-BE49-F238E27FC236}">
                  <a16:creationId xmlns:a16="http://schemas.microsoft.com/office/drawing/2014/main" id="{ECDE7789-3707-B485-6181-BA1437287B3B}"/>
                </a:ext>
              </a:extLst>
            </p:cNvPr>
            <p:cNvCxnSpPr>
              <a:stCxn id="8" idx="3"/>
              <a:endCxn id="16" idx="1"/>
            </p:cNvCxnSpPr>
            <p:nvPr/>
          </p:nvCxnSpPr>
          <p:spPr>
            <a:xfrm flipV="1">
              <a:off x="8400292" y="2445291"/>
              <a:ext cx="848568" cy="983709"/>
            </a:xfrm>
            <a:prstGeom prst="curvedConnector3">
              <a:avLst/>
            </a:prstGeom>
            <a:ln w="76200">
              <a:solidFill>
                <a:schemeClr val="accent6"/>
              </a:solidFill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B0B50B64-CFB7-B8BD-52DB-E70264C68758}"/>
                </a:ext>
              </a:extLst>
            </p:cNvPr>
            <p:cNvCxnSpPr>
              <a:stCxn id="8" idx="3"/>
              <a:endCxn id="20" idx="1"/>
            </p:cNvCxnSpPr>
            <p:nvPr/>
          </p:nvCxnSpPr>
          <p:spPr>
            <a:xfrm>
              <a:off x="8400292" y="3429000"/>
              <a:ext cx="848568" cy="983709"/>
            </a:xfrm>
            <a:prstGeom prst="curvedConnector3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7A9210E-F64B-B7E2-3098-204029BD9C25}"/>
                </a:ext>
              </a:extLst>
            </p:cNvPr>
            <p:cNvCxnSpPr>
              <a:stCxn id="7" idx="3"/>
              <a:endCxn id="15" idx="1"/>
            </p:cNvCxnSpPr>
            <p:nvPr/>
          </p:nvCxnSpPr>
          <p:spPr>
            <a:xfrm>
              <a:off x="4379976" y="3429000"/>
              <a:ext cx="1303725" cy="0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649DD4-EEDC-1F7B-3610-84D0C4C46B3F}"/>
                </a:ext>
              </a:extLst>
            </p:cNvPr>
            <p:cNvCxnSpPr>
              <a:stCxn id="16" idx="3"/>
            </p:cNvCxnSpPr>
            <p:nvPr/>
          </p:nvCxnSpPr>
          <p:spPr>
            <a:xfrm>
              <a:off x="10547308" y="2445291"/>
              <a:ext cx="1175300" cy="0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00C5B227-9CCC-ADD2-50F7-07967CB2421C}"/>
                </a:ext>
              </a:extLst>
            </p:cNvPr>
            <p:cNvCxnSpPr>
              <a:cxnSpLocks/>
              <a:stCxn id="20" idx="3"/>
            </p:cNvCxnSpPr>
            <p:nvPr/>
          </p:nvCxnSpPr>
          <p:spPr>
            <a:xfrm>
              <a:off x="10547308" y="4412709"/>
              <a:ext cx="1175300" cy="0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FE58CF1-4ED6-7121-08B9-847F568A71FE}"/>
                </a:ext>
              </a:extLst>
            </p:cNvPr>
            <p:cNvCxnSpPr>
              <a:endCxn id="6" idx="1"/>
            </p:cNvCxnSpPr>
            <p:nvPr/>
          </p:nvCxnSpPr>
          <p:spPr>
            <a:xfrm>
              <a:off x="420624" y="3429000"/>
              <a:ext cx="1248861" cy="0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38344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28E48-CF13-862E-BFF1-4ABF43EC82F1}"/>
              </a:ext>
            </a:extLst>
          </p:cNvPr>
          <p:cNvSpPr txBox="1">
            <a:spLocks/>
          </p:cNvSpPr>
          <p:nvPr/>
        </p:nvSpPr>
        <p:spPr>
          <a:xfrm>
            <a:off x="411480" y="540000"/>
            <a:ext cx="7662672" cy="93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b="1">
                <a:solidFill>
                  <a:srgbClr val="1E2153"/>
                </a:solidFill>
              </a:rPr>
              <a:t>From The Ground Up</a:t>
            </a:r>
            <a:endParaRPr lang="en-US" sz="5400">
              <a:solidFill>
                <a:srgbClr val="1E215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250B41-4869-3934-59B7-C84AF8FD208D}"/>
              </a:ext>
            </a:extLst>
          </p:cNvPr>
          <p:cNvSpPr txBox="1"/>
          <p:nvPr/>
        </p:nvSpPr>
        <p:spPr>
          <a:xfrm>
            <a:off x="411480" y="1712148"/>
            <a:ext cx="7406640" cy="4605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1E2153"/>
                </a:solidFill>
              </a:rPr>
              <a:t>We’re not going to use packages for the event-sourcing logic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i="1">
                <a:solidFill>
                  <a:srgbClr val="2D367F"/>
                </a:solidFill>
              </a:rPr>
              <a:t>No magic abstractions that hide the principles and techniques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i="1">
              <a:solidFill>
                <a:srgbClr val="2D367F"/>
              </a:solidFill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i="1">
              <a:solidFill>
                <a:srgbClr val="2D367F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1E2153"/>
                </a:solidFill>
              </a:rPr>
              <a:t>We will use packages for other things</a:t>
            </a:r>
          </a:p>
          <a:p>
            <a:pPr marL="80010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i="1">
                <a:solidFill>
                  <a:srgbClr val="2D367F"/>
                </a:solidFill>
              </a:rPr>
              <a:t>E.g., we will use the </a:t>
            </a:r>
            <a:r>
              <a:rPr lang="en-US" sz="1700" i="1" err="1">
                <a:solidFill>
                  <a:srgbClr val="2D367F"/>
                </a:solidFill>
              </a:rPr>
              <a:t>EventStoreDB</a:t>
            </a:r>
            <a:r>
              <a:rPr lang="en-US" sz="1700" i="1">
                <a:solidFill>
                  <a:srgbClr val="2D367F"/>
                </a:solidFill>
              </a:rPr>
              <a:t>-client for persistence logic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>
              <a:solidFill>
                <a:srgbClr val="2D367F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>
              <a:solidFill>
                <a:srgbClr val="2D367F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1E2153"/>
                </a:solidFill>
              </a:rPr>
              <a:t>The focus of the tutorial is Event Sourcing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i="1">
                <a:solidFill>
                  <a:srgbClr val="2D367F"/>
                </a:solidFill>
              </a:rPr>
              <a:t>Other parts of the app provide support, but may be (over-)simplified</a:t>
            </a:r>
          </a:p>
        </p:txBody>
      </p:sp>
      <p:pic>
        <p:nvPicPr>
          <p:cNvPr id="4" name="Picture 3" descr="A group of people working on a construction site&#10;&#10;Description automatically generated">
            <a:extLst>
              <a:ext uri="{FF2B5EF4-FFF2-40B4-BE49-F238E27FC236}">
                <a16:creationId xmlns:a16="http://schemas.microsoft.com/office/drawing/2014/main" id="{BCCB553B-827B-22B2-FCF4-1BF384A435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50" r="-7337"/>
          <a:stretch/>
        </p:blipFill>
        <p:spPr>
          <a:xfrm>
            <a:off x="8138160" y="-55903"/>
            <a:ext cx="6185121" cy="695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71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2CFF90F-7F50-A6DF-27CF-463D83C5F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37160"/>
              </p:ext>
            </p:extLst>
          </p:nvPr>
        </p:nvGraphicFramePr>
        <p:xfrm>
          <a:off x="815277" y="533153"/>
          <a:ext cx="10634471" cy="57916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3198">
                  <a:extLst>
                    <a:ext uri="{9D8B030D-6E8A-4147-A177-3AD203B41FA5}">
                      <a16:colId xmlns:a16="http://schemas.microsoft.com/office/drawing/2014/main" val="2554311170"/>
                    </a:ext>
                  </a:extLst>
                </a:gridCol>
                <a:gridCol w="1819698">
                  <a:extLst>
                    <a:ext uri="{9D8B030D-6E8A-4147-A177-3AD203B41FA5}">
                      <a16:colId xmlns:a16="http://schemas.microsoft.com/office/drawing/2014/main" val="4292401066"/>
                    </a:ext>
                  </a:extLst>
                </a:gridCol>
                <a:gridCol w="6701575">
                  <a:extLst>
                    <a:ext uri="{9D8B030D-6E8A-4147-A177-3AD203B41FA5}">
                      <a16:colId xmlns:a16="http://schemas.microsoft.com/office/drawing/2014/main" val="1129435077"/>
                    </a:ext>
                  </a:extLst>
                </a:gridCol>
              </a:tblGrid>
              <a:tr h="564126">
                <a:tc>
                  <a:txBody>
                    <a:bodyPr/>
                    <a:lstStyle/>
                    <a:p>
                      <a:pPr algn="ctr"/>
                      <a:r>
                        <a:rPr lang="en-NL" sz="2400"/>
                        <a:t>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2400"/>
                        <a:t>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400"/>
                        <a:t>T</a:t>
                      </a:r>
                      <a:r>
                        <a:rPr lang="en-NL" sz="2400"/>
                        <a:t>opic</a:t>
                      </a:r>
                    </a:p>
                  </a:txBody>
                  <a:tcPr marL="251999" anchor="ctr"/>
                </a:tc>
                <a:extLst>
                  <a:ext uri="{0D108BD9-81ED-4DB2-BD59-A6C34878D82A}">
                    <a16:rowId xmlns:a16="http://schemas.microsoft.com/office/drawing/2014/main" val="764572181"/>
                  </a:ext>
                </a:extLst>
              </a:tr>
              <a:tr h="564126">
                <a:tc>
                  <a:txBody>
                    <a:bodyPr/>
                    <a:lstStyle/>
                    <a:p>
                      <a:pPr algn="ctr"/>
                      <a:r>
                        <a:rPr lang="en-NL" sz="2000"/>
                        <a:t>09:30 – 09:45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800"/>
                        <a:t>15 min.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L" sz="2000"/>
                        <a:t>Introduction</a:t>
                      </a:r>
                    </a:p>
                  </a:txBody>
                  <a:tcPr marL="251999" anchor="ctr"/>
                </a:tc>
                <a:extLst>
                  <a:ext uri="{0D108BD9-81ED-4DB2-BD59-A6C34878D82A}">
                    <a16:rowId xmlns:a16="http://schemas.microsoft.com/office/drawing/2014/main" val="2058920822"/>
                  </a:ext>
                </a:extLst>
              </a:tr>
              <a:tr h="564126">
                <a:tc>
                  <a:txBody>
                    <a:bodyPr/>
                    <a:lstStyle/>
                    <a:p>
                      <a:pPr algn="ctr"/>
                      <a:r>
                        <a:rPr lang="en-NL" sz="2000"/>
                        <a:t>09:45 – 10:15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800"/>
                        <a:t>30 min.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L" sz="2000" b="1"/>
                        <a:t>Event Storming </a:t>
                      </a:r>
                      <a:r>
                        <a:rPr lang="en-NL" sz="2000"/>
                        <a:t>(simplified)</a:t>
                      </a:r>
                    </a:p>
                  </a:txBody>
                  <a:tcPr marL="251999" anchor="ctr"/>
                </a:tc>
                <a:extLst>
                  <a:ext uri="{0D108BD9-81ED-4DB2-BD59-A6C34878D82A}">
                    <a16:rowId xmlns:a16="http://schemas.microsoft.com/office/drawing/2014/main" val="1608192273"/>
                  </a:ext>
                </a:extLst>
              </a:tr>
              <a:tr h="564126">
                <a:tc>
                  <a:txBody>
                    <a:bodyPr/>
                    <a:lstStyle/>
                    <a:p>
                      <a:pPr algn="ctr"/>
                      <a:r>
                        <a:rPr lang="en-NL" sz="2000"/>
                        <a:t>10:15 – 10:50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800"/>
                        <a:t>35 min.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L" sz="2000" b="1"/>
                        <a:t>Exercise 1</a:t>
                      </a:r>
                      <a:r>
                        <a:rPr lang="en-NL" sz="2000"/>
                        <a:t>: Starting The Game</a:t>
                      </a:r>
                    </a:p>
                  </a:txBody>
                  <a:tcPr marL="251999" anchor="ctr"/>
                </a:tc>
                <a:extLst>
                  <a:ext uri="{0D108BD9-81ED-4DB2-BD59-A6C34878D82A}">
                    <a16:rowId xmlns:a16="http://schemas.microsoft.com/office/drawing/2014/main" val="1737182970"/>
                  </a:ext>
                </a:extLst>
              </a:tr>
              <a:tr h="564126">
                <a:tc>
                  <a:txBody>
                    <a:bodyPr/>
                    <a:lstStyle/>
                    <a:p>
                      <a:pPr algn="ctr"/>
                      <a:r>
                        <a:rPr lang="en-NL" sz="2000"/>
                        <a:t>10:50 – 11:00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800"/>
                        <a:t>10 min.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L" sz="2000"/>
                        <a:t>Discussion Exercise 1 + Questions</a:t>
                      </a:r>
                    </a:p>
                  </a:txBody>
                  <a:tcPr marL="251999" anchor="ctr"/>
                </a:tc>
                <a:extLst>
                  <a:ext uri="{0D108BD9-81ED-4DB2-BD59-A6C34878D82A}">
                    <a16:rowId xmlns:a16="http://schemas.microsoft.com/office/drawing/2014/main" val="2695058543"/>
                  </a:ext>
                </a:extLst>
              </a:tr>
              <a:tr h="714559">
                <a:tc gridSpan="3">
                  <a:txBody>
                    <a:bodyPr/>
                    <a:lstStyle/>
                    <a:p>
                      <a:pPr algn="ctr"/>
                      <a:r>
                        <a:rPr lang="en-NL" sz="2400" b="1"/>
                        <a:t>11:00 – Coffee Break (15 min.)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NL" sz="24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L" sz="2400"/>
                    </a:p>
                  </a:txBody>
                  <a:tcPr marL="251999"/>
                </a:tc>
                <a:extLst>
                  <a:ext uri="{0D108BD9-81ED-4DB2-BD59-A6C34878D82A}">
                    <a16:rowId xmlns:a16="http://schemas.microsoft.com/office/drawing/2014/main" val="2793119136"/>
                  </a:ext>
                </a:extLst>
              </a:tr>
              <a:tr h="564126">
                <a:tc>
                  <a:txBody>
                    <a:bodyPr/>
                    <a:lstStyle/>
                    <a:p>
                      <a:pPr algn="ctr"/>
                      <a:r>
                        <a:rPr lang="en-NL" sz="2000"/>
                        <a:t>11:15 – 11:50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800"/>
                        <a:t>35 min.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L" sz="2000" b="1"/>
                        <a:t>Exercise 2</a:t>
                      </a:r>
                      <a:r>
                        <a:rPr lang="en-NL" sz="2000"/>
                        <a:t>: Playing The Game</a:t>
                      </a:r>
                    </a:p>
                  </a:txBody>
                  <a:tcPr marL="251999" anchor="ctr"/>
                </a:tc>
                <a:extLst>
                  <a:ext uri="{0D108BD9-81ED-4DB2-BD59-A6C34878D82A}">
                    <a16:rowId xmlns:a16="http://schemas.microsoft.com/office/drawing/2014/main" val="1428260078"/>
                  </a:ext>
                </a:extLst>
              </a:tr>
              <a:tr h="564126">
                <a:tc>
                  <a:txBody>
                    <a:bodyPr/>
                    <a:lstStyle/>
                    <a:p>
                      <a:pPr algn="ctr"/>
                      <a:r>
                        <a:rPr lang="en-NL" sz="2000"/>
                        <a:t>11:50  – 12:00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800"/>
                        <a:t>10 min.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L" sz="2000"/>
                        <a:t>Solution Exercise 2 &amp; Introduction Exercise 3</a:t>
                      </a:r>
                    </a:p>
                  </a:txBody>
                  <a:tcPr marL="251999" anchor="ctr"/>
                </a:tc>
                <a:extLst>
                  <a:ext uri="{0D108BD9-81ED-4DB2-BD59-A6C34878D82A}">
                    <a16:rowId xmlns:a16="http://schemas.microsoft.com/office/drawing/2014/main" val="2823670403"/>
                  </a:ext>
                </a:extLst>
              </a:tr>
              <a:tr h="564126">
                <a:tc>
                  <a:txBody>
                    <a:bodyPr/>
                    <a:lstStyle/>
                    <a:p>
                      <a:pPr algn="ctr"/>
                      <a:r>
                        <a:rPr lang="en-NL" sz="2000"/>
                        <a:t>12:00 – 12:30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800"/>
                        <a:t>30 min.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L" sz="2000" b="1"/>
                        <a:t>Exercise 3</a:t>
                      </a:r>
                      <a:r>
                        <a:rPr lang="en-NL" sz="2000"/>
                        <a:t>: Persisting The Game</a:t>
                      </a:r>
                    </a:p>
                  </a:txBody>
                  <a:tcPr marL="251999" anchor="ctr"/>
                </a:tc>
                <a:extLst>
                  <a:ext uri="{0D108BD9-81ED-4DB2-BD59-A6C34878D82A}">
                    <a16:rowId xmlns:a16="http://schemas.microsoft.com/office/drawing/2014/main" val="154910900"/>
                  </a:ext>
                </a:extLst>
              </a:tr>
              <a:tr h="564126">
                <a:tc>
                  <a:txBody>
                    <a:bodyPr/>
                    <a:lstStyle/>
                    <a:p>
                      <a:pPr algn="ctr"/>
                      <a:r>
                        <a:rPr lang="en-NL" sz="2000"/>
                        <a:t>12:30 – 12:45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800"/>
                        <a:t>15 min.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NL" sz="2000"/>
                        <a:t>Solution Exercise 3 + Closing Discussion</a:t>
                      </a:r>
                    </a:p>
                  </a:txBody>
                  <a:tcPr marL="251999" anchor="ctr"/>
                </a:tc>
                <a:extLst>
                  <a:ext uri="{0D108BD9-81ED-4DB2-BD59-A6C34878D82A}">
                    <a16:rowId xmlns:a16="http://schemas.microsoft.com/office/drawing/2014/main" val="29186341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759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EC32-122F-895B-95D4-380E71B91EDF}"/>
              </a:ext>
            </a:extLst>
          </p:cNvPr>
          <p:cNvSpPr txBox="1">
            <a:spLocks/>
          </p:cNvSpPr>
          <p:nvPr/>
        </p:nvSpPr>
        <p:spPr>
          <a:xfrm>
            <a:off x="2739333" y="540000"/>
            <a:ext cx="6786360" cy="9000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sz="5400" b="1">
                <a:solidFill>
                  <a:srgbClr val="002C39"/>
                </a:solidFill>
              </a:rPr>
              <a:t>Event Storming</a:t>
            </a:r>
            <a:endParaRPr lang="en-NL" sz="5400">
              <a:solidFill>
                <a:srgbClr val="013F5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BCF217-D86F-D2D1-E2F4-FC060B11AB90}"/>
              </a:ext>
            </a:extLst>
          </p:cNvPr>
          <p:cNvGrpSpPr/>
          <p:nvPr/>
        </p:nvGrpSpPr>
        <p:grpSpPr>
          <a:xfrm>
            <a:off x="166248" y="2445291"/>
            <a:ext cx="7342632" cy="3265866"/>
            <a:chOff x="4379976" y="1796067"/>
            <a:chExt cx="7342632" cy="3265866"/>
          </a:xfrm>
        </p:grpSpPr>
        <p:sp>
          <p:nvSpPr>
            <p:cNvPr id="6" name="Folded Corner 5">
              <a:extLst>
                <a:ext uri="{FF2B5EF4-FFF2-40B4-BE49-F238E27FC236}">
                  <a16:creationId xmlns:a16="http://schemas.microsoft.com/office/drawing/2014/main" id="{DA9D88A2-1BC1-F0DF-A745-CEA1767E9EC1}"/>
                </a:ext>
              </a:extLst>
            </p:cNvPr>
            <p:cNvSpPr/>
            <p:nvPr/>
          </p:nvSpPr>
          <p:spPr>
            <a:xfrm>
              <a:off x="7101844" y="2779776"/>
              <a:ext cx="1298448" cy="1298448"/>
            </a:xfrm>
            <a:prstGeom prst="foldedCorner">
              <a:avLst/>
            </a:prstGeom>
            <a:solidFill>
              <a:srgbClr val="F196A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Must Satisfy Constraint</a:t>
              </a:r>
            </a:p>
          </p:txBody>
        </p:sp>
        <p:sp>
          <p:nvSpPr>
            <p:cNvPr id="8" name="Folded Corner 7">
              <a:extLst>
                <a:ext uri="{FF2B5EF4-FFF2-40B4-BE49-F238E27FC236}">
                  <a16:creationId xmlns:a16="http://schemas.microsoft.com/office/drawing/2014/main" id="{F9C11CA6-5DDD-9041-9C80-3658CF4C045D}"/>
                </a:ext>
              </a:extLst>
            </p:cNvPr>
            <p:cNvSpPr/>
            <p:nvPr/>
          </p:nvSpPr>
          <p:spPr>
            <a:xfrm>
              <a:off x="5683701" y="2779776"/>
              <a:ext cx="1298448" cy="1298448"/>
            </a:xfrm>
            <a:prstGeom prst="foldedCorner">
              <a:avLst/>
            </a:prstGeom>
            <a:solidFill>
              <a:srgbClr val="A0AB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Do Command</a:t>
              </a:r>
            </a:p>
          </p:txBody>
        </p:sp>
        <p:sp>
          <p:nvSpPr>
            <p:cNvPr id="9" name="Folded Corner 8">
              <a:extLst>
                <a:ext uri="{FF2B5EF4-FFF2-40B4-BE49-F238E27FC236}">
                  <a16:creationId xmlns:a16="http://schemas.microsoft.com/office/drawing/2014/main" id="{BEDC0B9D-B003-CC4C-065B-033F2F3DE860}"/>
                </a:ext>
              </a:extLst>
            </p:cNvPr>
            <p:cNvSpPr/>
            <p:nvPr/>
          </p:nvSpPr>
          <p:spPr>
            <a:xfrm>
              <a:off x="9248860" y="1796067"/>
              <a:ext cx="1298448" cy="1298448"/>
            </a:xfrm>
            <a:prstGeom prst="foldedCorner">
              <a:avLst/>
            </a:prstGeom>
            <a:solidFill>
              <a:srgbClr val="FC9F4B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Happy Event Happened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53FB9F6-99C4-4C87-ABA7-3E1A3891F3B2}"/>
                </a:ext>
              </a:extLst>
            </p:cNvPr>
            <p:cNvGrpSpPr/>
            <p:nvPr/>
          </p:nvGrpSpPr>
          <p:grpSpPr>
            <a:xfrm>
              <a:off x="5201708" y="3662172"/>
              <a:ext cx="832104" cy="832104"/>
              <a:chOff x="1525820" y="3612142"/>
              <a:chExt cx="832104" cy="832104"/>
            </a:xfrm>
          </p:grpSpPr>
          <p:sp>
            <p:nvSpPr>
              <p:cNvPr id="18" name="Folded Corner 17">
                <a:extLst>
                  <a:ext uri="{FF2B5EF4-FFF2-40B4-BE49-F238E27FC236}">
                    <a16:creationId xmlns:a16="http://schemas.microsoft.com/office/drawing/2014/main" id="{6B10C1D1-1256-B71C-4A5B-E031ABE1453E}"/>
                  </a:ext>
                </a:extLst>
              </p:cNvPr>
              <p:cNvSpPr/>
              <p:nvPr/>
            </p:nvSpPr>
            <p:spPr>
              <a:xfrm>
                <a:off x="1525820" y="3612142"/>
                <a:ext cx="832104" cy="832104"/>
              </a:xfrm>
              <a:prstGeom prst="foldedCorner">
                <a:avLst/>
              </a:prstGeom>
              <a:solidFill>
                <a:srgbClr val="FFFBB2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L" sz="1100" b="1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endParaRPr lang="en-NL" sz="1100" b="1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/>
                <a:r>
                  <a:rPr lang="en-NL" sz="1100" b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Persona</a:t>
                </a:r>
              </a:p>
            </p:txBody>
          </p:sp>
          <p:pic>
            <p:nvPicPr>
              <p:cNvPr id="19" name="Graphic 18" descr="User with solid fill">
                <a:extLst>
                  <a:ext uri="{FF2B5EF4-FFF2-40B4-BE49-F238E27FC236}">
                    <a16:creationId xmlns:a16="http://schemas.microsoft.com/office/drawing/2014/main" id="{D716209E-5331-E6FE-0A30-FADEC22945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84007" y="3751064"/>
                <a:ext cx="315730" cy="315730"/>
              </a:xfrm>
              <a:prstGeom prst="rect">
                <a:avLst/>
              </a:prstGeom>
            </p:spPr>
          </p:pic>
        </p:grpSp>
        <p:sp>
          <p:nvSpPr>
            <p:cNvPr id="11" name="Folded Corner 10">
              <a:extLst>
                <a:ext uri="{FF2B5EF4-FFF2-40B4-BE49-F238E27FC236}">
                  <a16:creationId xmlns:a16="http://schemas.microsoft.com/office/drawing/2014/main" id="{65FF88BC-0E8F-F147-3147-3E98411B572D}"/>
                </a:ext>
              </a:extLst>
            </p:cNvPr>
            <p:cNvSpPr/>
            <p:nvPr/>
          </p:nvSpPr>
          <p:spPr>
            <a:xfrm>
              <a:off x="9248860" y="3763485"/>
              <a:ext cx="1298448" cy="1298448"/>
            </a:xfrm>
            <a:prstGeom prst="foldedCorner">
              <a:avLst/>
            </a:prstGeom>
            <a:solidFill>
              <a:srgbClr val="FC9F4B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NL" sz="1600" b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Failure Event Happened</a:t>
              </a:r>
            </a:p>
          </p:txBody>
        </p:sp>
        <p:cxnSp>
          <p:nvCxnSpPr>
            <p:cNvPr id="12" name="Curved Connector 11">
              <a:extLst>
                <a:ext uri="{FF2B5EF4-FFF2-40B4-BE49-F238E27FC236}">
                  <a16:creationId xmlns:a16="http://schemas.microsoft.com/office/drawing/2014/main" id="{601507DB-1A70-21E7-1E42-F3B152706EA3}"/>
                </a:ext>
              </a:extLst>
            </p:cNvPr>
            <p:cNvCxnSpPr>
              <a:stCxn id="6" idx="3"/>
              <a:endCxn id="9" idx="1"/>
            </p:cNvCxnSpPr>
            <p:nvPr/>
          </p:nvCxnSpPr>
          <p:spPr>
            <a:xfrm flipV="1">
              <a:off x="8400292" y="2445291"/>
              <a:ext cx="848568" cy="983709"/>
            </a:xfrm>
            <a:prstGeom prst="curvedConnector3">
              <a:avLst/>
            </a:prstGeom>
            <a:ln w="76200">
              <a:solidFill>
                <a:schemeClr val="accent6"/>
              </a:solidFill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" name="Curved Connector 12">
              <a:extLst>
                <a:ext uri="{FF2B5EF4-FFF2-40B4-BE49-F238E27FC236}">
                  <a16:creationId xmlns:a16="http://schemas.microsoft.com/office/drawing/2014/main" id="{077C182D-94EA-CE55-B863-B90B3A1A2FD2}"/>
                </a:ext>
              </a:extLst>
            </p:cNvPr>
            <p:cNvCxnSpPr>
              <a:stCxn id="6" idx="3"/>
              <a:endCxn id="11" idx="1"/>
            </p:cNvCxnSpPr>
            <p:nvPr/>
          </p:nvCxnSpPr>
          <p:spPr>
            <a:xfrm>
              <a:off x="8400292" y="3429000"/>
              <a:ext cx="848568" cy="983709"/>
            </a:xfrm>
            <a:prstGeom prst="curvedConnector3">
              <a:avLst/>
            </a:prstGeom>
            <a:ln w="76200"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6E99732-7286-C3F5-C05A-0A2DC23B2F08}"/>
                </a:ext>
              </a:extLst>
            </p:cNvPr>
            <p:cNvCxnSpPr>
              <a:cxnSpLocks/>
              <a:endCxn id="8" idx="1"/>
            </p:cNvCxnSpPr>
            <p:nvPr/>
          </p:nvCxnSpPr>
          <p:spPr>
            <a:xfrm>
              <a:off x="4379976" y="3429000"/>
              <a:ext cx="1303725" cy="0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EF9019F-8781-8329-FA44-A3FCA985B4C7}"/>
                </a:ext>
              </a:extLst>
            </p:cNvPr>
            <p:cNvCxnSpPr>
              <a:stCxn id="9" idx="3"/>
            </p:cNvCxnSpPr>
            <p:nvPr/>
          </p:nvCxnSpPr>
          <p:spPr>
            <a:xfrm>
              <a:off x="10547308" y="2445291"/>
              <a:ext cx="1175300" cy="0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1A9F5AA-8B3E-7A6F-7DFB-FBC356C2E368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10547308" y="4412709"/>
              <a:ext cx="1175300" cy="0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prstDash val="sys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Picture 22" descr="A cartoon of snakes playing a game&#10;&#10;Description automatically generated">
            <a:extLst>
              <a:ext uri="{FF2B5EF4-FFF2-40B4-BE49-F238E27FC236}">
                <a16:creationId xmlns:a16="http://schemas.microsoft.com/office/drawing/2014/main" id="{8E50EF7B-388F-2F71-E167-594B4B391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9224" y="2070395"/>
            <a:ext cx="4015658" cy="401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645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A4059C-6473-B44C-ABB6-E12A32603078}"/>
              </a:ext>
            </a:extLst>
          </p:cNvPr>
          <p:cNvSpPr txBox="1">
            <a:spLocks/>
          </p:cNvSpPr>
          <p:nvPr/>
        </p:nvSpPr>
        <p:spPr>
          <a:xfrm>
            <a:off x="1463040" y="540000"/>
            <a:ext cx="9338946" cy="9000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NL" sz="5400" b="1">
                <a:solidFill>
                  <a:srgbClr val="1E2153"/>
                </a:solidFill>
              </a:rPr>
              <a:t>Exercise Repository</a:t>
            </a:r>
            <a:endParaRPr lang="en-NL" sz="5400">
              <a:solidFill>
                <a:srgbClr val="1E2153"/>
              </a:solidFill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D714888-CCA5-6E3F-C54E-6A0E63A584A9}"/>
              </a:ext>
            </a:extLst>
          </p:cNvPr>
          <p:cNvSpPr txBox="1">
            <a:spLocks/>
          </p:cNvSpPr>
          <p:nvPr/>
        </p:nvSpPr>
        <p:spPr>
          <a:xfrm>
            <a:off x="466344" y="2047336"/>
            <a:ext cx="11530584" cy="433517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4200"/>
              </a:spcBef>
            </a:pPr>
            <a:r>
              <a:rPr lang="en-GB" sz="2000">
                <a:solidFill>
                  <a:srgbClr val="1E2153"/>
                </a:solidFill>
              </a:rPr>
              <a:t>URL: </a:t>
            </a:r>
            <a:r>
              <a:rPr lang="en-GB" sz="2400" b="1">
                <a:solidFill>
                  <a:srgbClr val="1E2153"/>
                </a:solidFill>
              </a:rPr>
              <a:t>https://</a:t>
            </a:r>
            <a:r>
              <a:rPr lang="en-GB" sz="2400" b="1" err="1">
                <a:solidFill>
                  <a:srgbClr val="1E2153"/>
                </a:solidFill>
              </a:rPr>
              <a:t>github.com</a:t>
            </a:r>
            <a:r>
              <a:rPr lang="en-GB" sz="2400" b="1">
                <a:solidFill>
                  <a:srgbClr val="1E2153"/>
                </a:solidFill>
              </a:rPr>
              <a:t>/</a:t>
            </a:r>
            <a:r>
              <a:rPr lang="en-GB" sz="2400" b="1" err="1">
                <a:solidFill>
                  <a:srgbClr val="1E2153"/>
                </a:solidFill>
              </a:rPr>
              <a:t>Ordina</a:t>
            </a:r>
            <a:r>
              <a:rPr lang="en-GB" sz="2400" b="1">
                <a:solidFill>
                  <a:srgbClr val="1E2153"/>
                </a:solidFill>
              </a:rPr>
              <a:t>-Group/python-event-sourcing-tutorial</a:t>
            </a:r>
            <a:endParaRPr lang="en-GB" sz="2000" b="1">
              <a:solidFill>
                <a:srgbClr val="1E2153"/>
              </a:solidFill>
            </a:endParaRPr>
          </a:p>
          <a:p>
            <a:pPr marL="342900" indent="-342900">
              <a:spcBef>
                <a:spcPts val="4200"/>
              </a:spcBef>
            </a:pPr>
            <a:r>
              <a:rPr lang="en-NL" sz="2000">
                <a:solidFill>
                  <a:srgbClr val="1E2153"/>
                </a:solidFill>
              </a:rPr>
              <a:t>The README contains information about setting up the project</a:t>
            </a:r>
          </a:p>
          <a:p>
            <a:pPr marL="342900" indent="-342900">
              <a:spcBef>
                <a:spcPts val="4200"/>
              </a:spcBef>
            </a:pPr>
            <a:r>
              <a:rPr lang="en-NL" sz="2000">
                <a:solidFill>
                  <a:srgbClr val="1E2153"/>
                </a:solidFill>
              </a:rPr>
              <a:t>The </a:t>
            </a:r>
            <a:r>
              <a:rPr lang="en-NL" sz="2000" b="1">
                <a:solidFill>
                  <a:srgbClr val="1E2153"/>
                </a:solidFill>
              </a:rPr>
              <a:t>exercises/</a:t>
            </a:r>
            <a:r>
              <a:rPr lang="en-NL" sz="2000">
                <a:solidFill>
                  <a:srgbClr val="1E2153"/>
                </a:solidFill>
              </a:rPr>
              <a:t> directory contains the exercises </a:t>
            </a:r>
          </a:p>
          <a:p>
            <a:pPr marL="342900" indent="-342900">
              <a:spcBef>
                <a:spcPts val="4200"/>
              </a:spcBef>
            </a:pPr>
            <a:r>
              <a:rPr lang="en-NL" sz="2000">
                <a:solidFill>
                  <a:srgbClr val="1E2153"/>
                </a:solidFill>
              </a:rPr>
              <a:t>There’s a git branch for each exercise to provide a common starting point </a:t>
            </a:r>
          </a:p>
          <a:p>
            <a:pPr marL="342900" indent="-342900">
              <a:spcBef>
                <a:spcPts val="4200"/>
              </a:spcBef>
            </a:pPr>
            <a:r>
              <a:rPr lang="en-NL" sz="2000">
                <a:solidFill>
                  <a:srgbClr val="1E2153"/>
                </a:solidFill>
              </a:rPr>
              <a:t>There’s a solution branch for each exercise with an example solution</a:t>
            </a:r>
          </a:p>
          <a:p>
            <a:pPr marL="977900" lvl="1" indent="-342900">
              <a:spcBef>
                <a:spcPts val="1800"/>
              </a:spcBef>
              <a:buFontTx/>
              <a:buChar char="-"/>
            </a:pPr>
            <a:r>
              <a:rPr lang="en-GB" sz="1800">
                <a:solidFill>
                  <a:srgbClr val="1E2153"/>
                </a:solidFill>
              </a:rPr>
              <a:t>We kindly ask you to attempt the exercises without looking at our solution… </a:t>
            </a:r>
            <a:r>
              <a:rPr lang="en-GB" sz="1800" b="1">
                <a:solidFill>
                  <a:srgbClr val="1E2153"/>
                </a:solidFill>
              </a:rPr>
              <a:t>😅</a:t>
            </a:r>
            <a:endParaRPr lang="en-GB" sz="1600" b="1">
              <a:solidFill>
                <a:srgbClr val="1E215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5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2085</TotalTime>
  <Words>622</Words>
  <Application>Microsoft Macintosh PowerPoint</Application>
  <PresentationFormat>Widescreen</PresentationFormat>
  <Paragraphs>135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Zeeff, Sebastiaan</dc:creator>
  <cp:lastModifiedBy>Zeeff, Sebastiaan</cp:lastModifiedBy>
  <cp:revision>2</cp:revision>
  <dcterms:created xsi:type="dcterms:W3CDTF">2024-07-03T14:20:00Z</dcterms:created>
  <dcterms:modified xsi:type="dcterms:W3CDTF">2024-07-09T07:01:20Z</dcterms:modified>
</cp:coreProperties>
</file>

<file path=docProps/thumbnail.jpeg>
</file>